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8" r:id="rId1"/>
  </p:sldMasterIdLst>
  <p:sldIdLst>
    <p:sldId id="256" r:id="rId2"/>
    <p:sldId id="258" r:id="rId3"/>
    <p:sldId id="257" r:id="rId4"/>
    <p:sldId id="268" r:id="rId5"/>
    <p:sldId id="269" r:id="rId6"/>
    <p:sldId id="270" r:id="rId7"/>
    <p:sldId id="259" r:id="rId8"/>
    <p:sldId id="271" r:id="rId9"/>
    <p:sldId id="272" r:id="rId10"/>
    <p:sldId id="263" r:id="rId11"/>
    <p:sldId id="264" r:id="rId12"/>
    <p:sldId id="267" r:id="rId13"/>
    <p:sldId id="260" r:id="rId14"/>
    <p:sldId id="261" r:id="rId15"/>
    <p:sldId id="262" r:id="rId16"/>
    <p:sldId id="265" r:id="rId17"/>
    <p:sldId id="273" r:id="rId18"/>
    <p:sldId id="274" r:id="rId19"/>
    <p:sldId id="275"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rgbClr val="262626"/>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AF239A9A-B4B0-4B32-B8CD-2E25E95134C4}" type="datetimeFigureOut">
              <a:rPr lang="en-US" smtClean="0"/>
              <a:t>11/7/2022</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10036329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04436-CA73-4D53-89B4-2A5C7347BF2F}" type="datetimeFigureOut">
              <a:rPr lang="en-US" smtClean="0"/>
              <a:t>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9539836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04436-CA73-4D53-89B4-2A5C7347BF2F}" type="datetimeFigureOut">
              <a:rPr lang="en-US" smtClean="0"/>
              <a:t>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993925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04436-CA73-4D53-89B4-2A5C7347BF2F}" type="datetimeFigureOut">
              <a:rPr lang="en-US" smtClean="0"/>
              <a:t>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2666769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B9C5D3-0140-4E75-8D7F-C0623D06DFD7}" type="datetimeFigureOut">
              <a:rPr lang="en-US" smtClean="0"/>
              <a:t>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9140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004436-CA73-4D53-89B4-2A5C7347BF2F}" type="datetimeFigureOut">
              <a:rPr lang="en-US" smtClean="0"/>
              <a:t>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7140665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004436-CA73-4D53-89B4-2A5C7347BF2F}" type="datetimeFigureOut">
              <a:rPr lang="en-US" smtClean="0"/>
              <a:t>11/7/2022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9709883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smtClean="0"/>
              <a:t>11/7/2022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60241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1AE78-96A2-4A23-B183-3B6DB4374FE7}" type="datetimeFigureOut">
              <a:rPr lang="en-US" smtClean="0"/>
              <a:t>11/7/2022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4846053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63715894"/>
      </p:ext>
    </p:extLst>
  </p:cSld>
  <p:clrMapOvr>
    <a:masterClrMapping/>
  </p:clrMapOvr>
  <p:hf sldNum="0"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7EBDC078-589F-40E3-816C-EE21D62B5BBA}" type="datetimeFigureOut">
              <a:rPr lang="en-US" smtClean="0"/>
              <a:t>11/7/2022</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44968724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C7004436-CA73-4D53-89B4-2A5C7347BF2F}" type="datetimeFigureOut">
              <a:rPr lang="en-US" smtClean="0"/>
              <a:t>11/7/2022</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13081300"/>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Body Paragraph Review</a:t>
            </a:r>
          </a:p>
        </p:txBody>
      </p:sp>
      <p:sp>
        <p:nvSpPr>
          <p:cNvPr id="3" name="Subtitle 2"/>
          <p:cNvSpPr>
            <a:spLocks noGrp="1"/>
          </p:cNvSpPr>
          <p:nvPr>
            <p:ph type="subTitle" idx="1"/>
          </p:nvPr>
        </p:nvSpPr>
        <p:spPr/>
        <p:txBody>
          <a:bodyPr>
            <a:normAutofit/>
          </a:bodyPr>
          <a:lstStyle/>
          <a:p>
            <a:r>
              <a:rPr lang="en-US" sz="4000" dirty="0"/>
              <a:t>Literary Analysis</a:t>
            </a:r>
          </a:p>
        </p:txBody>
      </p:sp>
    </p:spTree>
    <p:custDataLst>
      <p:tags r:id="rId1"/>
    </p:custDataLst>
    <p:extLst>
      <p:ext uri="{BB962C8B-B14F-4D97-AF65-F5344CB8AC3E}">
        <p14:creationId xmlns:p14="http://schemas.microsoft.com/office/powerpoint/2010/main" val="3693413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0"/>
            <a:ext cx="10772775" cy="1658198"/>
          </a:xfrm>
        </p:spPr>
        <p:txBody>
          <a:bodyPr/>
          <a:lstStyle/>
          <a:p>
            <a:r>
              <a:rPr lang="en-US" dirty="0"/>
              <a:t>Commentary is NOT</a:t>
            </a:r>
          </a:p>
        </p:txBody>
      </p:sp>
      <p:sp>
        <p:nvSpPr>
          <p:cNvPr id="3" name="Content Placeholder 2"/>
          <p:cNvSpPr>
            <a:spLocks noGrp="1"/>
          </p:cNvSpPr>
          <p:nvPr>
            <p:ph idx="1"/>
          </p:nvPr>
        </p:nvSpPr>
        <p:spPr>
          <a:xfrm>
            <a:off x="283780" y="1849821"/>
            <a:ext cx="11740054" cy="4824247"/>
          </a:xfrm>
        </p:spPr>
        <p:txBody>
          <a:bodyPr>
            <a:normAutofit fontScale="92500" lnSpcReduction="10000"/>
          </a:bodyPr>
          <a:lstStyle/>
          <a:p>
            <a:r>
              <a:rPr lang="en-US" sz="3200" b="1" dirty="0"/>
              <a:t>A re-wording of the quote</a:t>
            </a:r>
          </a:p>
          <a:p>
            <a:pPr lvl="1"/>
            <a:r>
              <a:rPr lang="en-US" sz="3200" dirty="0">
                <a:solidFill>
                  <a:schemeClr val="tx1"/>
                </a:solidFill>
              </a:rPr>
              <a:t>Lt. Cross reads and re-reads these letters as he longs for “Martha to love him as he loved her,” even though he knows that she does not (O’Brien 1). </a:t>
            </a:r>
            <a:r>
              <a:rPr lang="en-US" sz="3200" dirty="0">
                <a:solidFill>
                  <a:srgbClr val="FF0000"/>
                </a:solidFill>
              </a:rPr>
              <a:t>Martha does not love Jimmy Cross in return. However, Jimmy Cross loves her anyway. </a:t>
            </a:r>
          </a:p>
          <a:p>
            <a:endParaRPr lang="en-US" sz="3200" b="1" dirty="0"/>
          </a:p>
          <a:p>
            <a:r>
              <a:rPr lang="en-US" sz="3200" b="1" dirty="0"/>
              <a:t>Redundant sentences the define concepts (see CM #2)</a:t>
            </a:r>
          </a:p>
          <a:p>
            <a:pPr lvl="1"/>
            <a:r>
              <a:rPr lang="en-US" sz="3200" dirty="0">
                <a:solidFill>
                  <a:schemeClr val="tx1"/>
                </a:solidFill>
              </a:rPr>
              <a:t>Lt. Cross reads and re-reads these letters as he longs for “Martha to love him as he loved her,” even though he knows that she does not (O’Brien 1). </a:t>
            </a:r>
            <a:r>
              <a:rPr lang="en-US" sz="3200" dirty="0">
                <a:solidFill>
                  <a:srgbClr val="FF0000"/>
                </a:solidFill>
              </a:rPr>
              <a:t>Cross uses the letters as a distraction from the horrors of the war. These letters get him through the war because they help him think about something else.</a:t>
            </a:r>
          </a:p>
          <a:p>
            <a:endParaRPr lang="en-US" dirty="0"/>
          </a:p>
          <a:p>
            <a:endParaRPr lang="en-US" dirty="0"/>
          </a:p>
        </p:txBody>
      </p:sp>
    </p:spTree>
    <p:extLst>
      <p:ext uri="{BB962C8B-B14F-4D97-AF65-F5344CB8AC3E}">
        <p14:creationId xmlns:p14="http://schemas.microsoft.com/office/powerpoint/2010/main" val="575271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0"/>
            <a:ext cx="10772775" cy="1658198"/>
          </a:xfrm>
        </p:spPr>
        <p:txBody>
          <a:bodyPr/>
          <a:lstStyle/>
          <a:p>
            <a:r>
              <a:rPr lang="en-US" dirty="0"/>
              <a:t>Commentary is NOT</a:t>
            </a:r>
          </a:p>
        </p:txBody>
      </p:sp>
      <p:sp>
        <p:nvSpPr>
          <p:cNvPr id="3" name="Content Placeholder 2"/>
          <p:cNvSpPr>
            <a:spLocks noGrp="1"/>
          </p:cNvSpPr>
          <p:nvPr>
            <p:ph idx="1"/>
          </p:nvPr>
        </p:nvSpPr>
        <p:spPr>
          <a:xfrm>
            <a:off x="283780" y="1313793"/>
            <a:ext cx="11740054" cy="5360275"/>
          </a:xfrm>
        </p:spPr>
        <p:txBody>
          <a:bodyPr>
            <a:normAutofit/>
          </a:bodyPr>
          <a:lstStyle/>
          <a:p>
            <a:endParaRPr lang="en-US" sz="2800" dirty="0"/>
          </a:p>
          <a:p>
            <a:r>
              <a:rPr lang="en-US" sz="2800" b="1" dirty="0"/>
              <a:t>Throwaway sentences</a:t>
            </a:r>
          </a:p>
          <a:p>
            <a:r>
              <a:rPr lang="en-US" sz="2800" dirty="0">
                <a:solidFill>
                  <a:schemeClr val="tx1"/>
                </a:solidFill>
              </a:rPr>
              <a:t>Lt. Cross reads and re-reads these letters as he longs for “Martha to love him as he loved her,” even though he knows that she does not (O’Brien 1). </a:t>
            </a:r>
            <a:r>
              <a:rPr lang="en-US" sz="2800" dirty="0">
                <a:solidFill>
                  <a:srgbClr val="FF0000"/>
                </a:solidFill>
              </a:rPr>
              <a:t>These soldiers are in the war which is very scary. Jimmy Cross doesn’t have to carry these letters but he does because they are important to him.</a:t>
            </a:r>
          </a:p>
          <a:p>
            <a:endParaRPr lang="en-US" sz="2800" dirty="0"/>
          </a:p>
          <a:p>
            <a:r>
              <a:rPr lang="en-US" sz="2800" b="1" dirty="0"/>
              <a:t>Plot Summary</a:t>
            </a:r>
          </a:p>
          <a:p>
            <a:r>
              <a:rPr lang="en-US" sz="2800" dirty="0">
                <a:solidFill>
                  <a:schemeClr val="tx1"/>
                </a:solidFill>
              </a:rPr>
              <a:t>Lt. Cross reads and re-reads these letters as he longs for “Martha to love him as he loved her,” even though he knows that she does not (O’Brien 1). </a:t>
            </a:r>
            <a:r>
              <a:rPr lang="en-US" sz="2800" dirty="0">
                <a:solidFill>
                  <a:srgbClr val="FF0000"/>
                </a:solidFill>
              </a:rPr>
              <a:t>Jimmy Cross is in charge of his men, but he still reads her letters every night. He likes to think about what she is doing and re-play his memories of their time together. </a:t>
            </a:r>
          </a:p>
          <a:p>
            <a:endParaRPr lang="en-US" dirty="0"/>
          </a:p>
        </p:txBody>
      </p:sp>
    </p:spTree>
    <p:extLst>
      <p:ext uri="{BB962C8B-B14F-4D97-AF65-F5344CB8AC3E}">
        <p14:creationId xmlns:p14="http://schemas.microsoft.com/office/powerpoint/2010/main" val="3397519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a:bodyPr>
          <a:lstStyle/>
          <a:p>
            <a:r>
              <a:rPr lang="en-US" sz="2800" dirty="0">
                <a:solidFill>
                  <a:schemeClr val="tx1"/>
                </a:solidFill>
              </a:rPr>
              <a:t>Henry Dobbins carried peaches in a can, showing that he was a large man. Dobbins “carried canned peaches” because “he was fond of canned peaches” (O’Brien 2). This shows how he was eating peaches because he was more hungry than the other men because he was bigger. It also demonstrates that he liked the flavor of the peaches and pound cake. Therefore, the soldiers carried several things that they liked, including what they liked to eat. </a:t>
            </a:r>
          </a:p>
        </p:txBody>
      </p:sp>
    </p:spTree>
    <p:extLst>
      <p:ext uri="{BB962C8B-B14F-4D97-AF65-F5344CB8AC3E}">
        <p14:creationId xmlns:p14="http://schemas.microsoft.com/office/powerpoint/2010/main" val="1439507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Commentary</a:t>
            </a:r>
          </a:p>
        </p:txBody>
      </p:sp>
      <p:sp>
        <p:nvSpPr>
          <p:cNvPr id="3" name="Content Placeholder 2"/>
          <p:cNvSpPr>
            <a:spLocks noGrp="1"/>
          </p:cNvSpPr>
          <p:nvPr>
            <p:ph idx="1"/>
          </p:nvPr>
        </p:nvSpPr>
        <p:spPr/>
        <p:txBody>
          <a:bodyPr/>
          <a:lstStyle/>
          <a:p>
            <a:r>
              <a:rPr lang="en-US" sz="2800" b="1" dirty="0"/>
              <a:t>ANALYZE</a:t>
            </a:r>
            <a:r>
              <a:rPr lang="en-US" sz="2800" dirty="0"/>
              <a:t> the quote – Detailed examination</a:t>
            </a:r>
          </a:p>
          <a:p>
            <a:pPr lvl="1"/>
            <a:r>
              <a:rPr lang="en-US" sz="2800" b="1" dirty="0"/>
              <a:t>Connect back to the question (How does it relate to character?)</a:t>
            </a:r>
          </a:p>
          <a:p>
            <a:pPr lvl="2"/>
            <a:r>
              <a:rPr lang="en-US" sz="2400" dirty="0"/>
              <a:t>Jimmy Cross is lonely, and he is clinging to hope for a romance to avoid thinking about the war. His thoughts about Martha create a safe place for him to escape the horrors around him. </a:t>
            </a:r>
            <a:endParaRPr lang="en-US" sz="2400" b="1" dirty="0"/>
          </a:p>
          <a:p>
            <a:pPr lvl="1"/>
            <a:r>
              <a:rPr lang="en-US" sz="2800" b="1" dirty="0"/>
              <a:t>Relate the idea to other characters or events that take place</a:t>
            </a:r>
          </a:p>
          <a:p>
            <a:pPr lvl="2"/>
            <a:r>
              <a:rPr lang="en-US" sz="2400" dirty="0"/>
              <a:t>It is Jimmy Cross’ love for Martha that causes him to feel guilt for Lavender’s death. Later he burns the letters so that they will no longer distract him from his duty. He prioritizes “love” for his men over what is back home.</a:t>
            </a:r>
            <a:endParaRPr lang="en-US" sz="2400" i="0" dirty="0"/>
          </a:p>
          <a:p>
            <a:pPr lvl="2"/>
            <a:endParaRPr lang="en-US" sz="2400" dirty="0"/>
          </a:p>
          <a:p>
            <a:pPr lvl="2"/>
            <a:endParaRPr lang="en-US" dirty="0"/>
          </a:p>
          <a:p>
            <a:pPr lvl="2"/>
            <a:endParaRPr lang="en-US" dirty="0"/>
          </a:p>
          <a:p>
            <a:pPr marL="4572" lvl="1" indent="0">
              <a:buNone/>
            </a:pPr>
            <a:endParaRPr lang="en-US" dirty="0"/>
          </a:p>
        </p:txBody>
      </p:sp>
    </p:spTree>
    <p:extLst>
      <p:ext uri="{BB962C8B-B14F-4D97-AF65-F5344CB8AC3E}">
        <p14:creationId xmlns:p14="http://schemas.microsoft.com/office/powerpoint/2010/main" val="2757756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Concluding Sentence</a:t>
            </a:r>
          </a:p>
        </p:txBody>
      </p:sp>
      <p:sp>
        <p:nvSpPr>
          <p:cNvPr id="3" name="Content Placeholder 2"/>
          <p:cNvSpPr>
            <a:spLocks noGrp="1"/>
          </p:cNvSpPr>
          <p:nvPr>
            <p:ph idx="1"/>
          </p:nvPr>
        </p:nvSpPr>
        <p:spPr/>
        <p:txBody>
          <a:bodyPr/>
          <a:lstStyle/>
          <a:p>
            <a:r>
              <a:rPr lang="en-US" dirty="0"/>
              <a:t>Step back and think about the IMPACT of what you have written</a:t>
            </a:r>
          </a:p>
          <a:p>
            <a:r>
              <a:rPr lang="en-US" dirty="0"/>
              <a:t>The main idea is to say something NEW. </a:t>
            </a:r>
          </a:p>
          <a:p>
            <a:endParaRPr lang="en-US" dirty="0"/>
          </a:p>
          <a:p>
            <a:pPr lvl="1"/>
            <a:r>
              <a:rPr lang="en-US" b="1" dirty="0"/>
              <a:t>Talk about a universal theme</a:t>
            </a:r>
          </a:p>
          <a:p>
            <a:pPr lvl="2"/>
            <a:r>
              <a:rPr lang="en-US" dirty="0"/>
              <a:t>People cannot choose whom they love; People reach out to others when they are scared that they might die; It is easy to romanticize a relationship when you have nothing else to hope for; etc.</a:t>
            </a:r>
          </a:p>
          <a:p>
            <a:pPr lvl="1"/>
            <a:r>
              <a:rPr lang="en-US" b="1" dirty="0"/>
              <a:t>Talk about what it means in the scope of the novel</a:t>
            </a:r>
          </a:p>
          <a:p>
            <a:pPr lvl="2"/>
            <a:r>
              <a:rPr lang="en-US" dirty="0"/>
              <a:t>The unrequited love that Cross feels for Martha relates to the general distance that the soldiers feel from each other because they cannot connect while the horrors of the war continue. </a:t>
            </a:r>
          </a:p>
        </p:txBody>
      </p:sp>
    </p:spTree>
    <p:extLst>
      <p:ext uri="{BB962C8B-B14F-4D97-AF65-F5344CB8AC3E}">
        <p14:creationId xmlns:p14="http://schemas.microsoft.com/office/powerpoint/2010/main" val="491106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Notes	</a:t>
            </a:r>
          </a:p>
        </p:txBody>
      </p:sp>
      <p:sp>
        <p:nvSpPr>
          <p:cNvPr id="3" name="Content Placeholder 2"/>
          <p:cNvSpPr>
            <a:spLocks noGrp="1"/>
          </p:cNvSpPr>
          <p:nvPr>
            <p:ph idx="1"/>
          </p:nvPr>
        </p:nvSpPr>
        <p:spPr>
          <a:xfrm>
            <a:off x="168166" y="2011680"/>
            <a:ext cx="11262215" cy="4735961"/>
          </a:xfrm>
        </p:spPr>
        <p:txBody>
          <a:bodyPr/>
          <a:lstStyle/>
          <a:p>
            <a:r>
              <a:rPr lang="en-US" b="1" dirty="0"/>
              <a:t>Answer the question EARLY</a:t>
            </a:r>
          </a:p>
          <a:p>
            <a:r>
              <a:rPr lang="en-US" b="1" dirty="0"/>
              <a:t>Use an appropriate quote to prove your TS (Sometimes it is best to work backwards, and find a quote, then write your TS because you know what you can prove)</a:t>
            </a:r>
          </a:p>
          <a:p>
            <a:r>
              <a:rPr lang="en-US" b="1" dirty="0"/>
              <a:t>Avoid cliché phrases</a:t>
            </a:r>
          </a:p>
          <a:p>
            <a:pPr lvl="1"/>
            <a:r>
              <a:rPr lang="en-US" b="1" dirty="0"/>
              <a:t>“This quote proves…”</a:t>
            </a:r>
          </a:p>
          <a:p>
            <a:pPr lvl="1"/>
            <a:r>
              <a:rPr lang="en-US" b="1" dirty="0"/>
              <a:t>“This shows…”</a:t>
            </a:r>
          </a:p>
          <a:p>
            <a:r>
              <a:rPr lang="en-US" b="1" dirty="0"/>
              <a:t>Pick a topic that needs analysis (Ex: Dobbins carries peaches because he’s a “big man” does not lend itself to complex analysis)</a:t>
            </a:r>
          </a:p>
          <a:p>
            <a:endParaRPr lang="en-US" b="1" dirty="0"/>
          </a:p>
          <a:p>
            <a:endParaRPr lang="en-US" b="1" dirty="0"/>
          </a:p>
        </p:txBody>
      </p:sp>
    </p:spTree>
    <p:extLst>
      <p:ext uri="{BB962C8B-B14F-4D97-AF65-F5344CB8AC3E}">
        <p14:creationId xmlns:p14="http://schemas.microsoft.com/office/powerpoint/2010/main" val="71877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59" y="79119"/>
            <a:ext cx="10772775" cy="1658198"/>
          </a:xfrm>
        </p:spPr>
        <p:txBody>
          <a:bodyPr/>
          <a:lstStyle/>
          <a:p>
            <a:r>
              <a:rPr lang="en-US" dirty="0"/>
              <a:t>GRAMMAR/ MECHANICS</a:t>
            </a:r>
          </a:p>
        </p:txBody>
      </p:sp>
      <p:sp>
        <p:nvSpPr>
          <p:cNvPr id="3" name="Content Placeholder 2"/>
          <p:cNvSpPr>
            <a:spLocks noGrp="1"/>
          </p:cNvSpPr>
          <p:nvPr>
            <p:ph idx="1"/>
          </p:nvPr>
        </p:nvSpPr>
        <p:spPr>
          <a:xfrm>
            <a:off x="184260" y="1229710"/>
            <a:ext cx="11246122" cy="5549462"/>
          </a:xfrm>
        </p:spPr>
        <p:txBody>
          <a:bodyPr>
            <a:normAutofit lnSpcReduction="10000"/>
          </a:bodyPr>
          <a:lstStyle/>
          <a:p>
            <a:r>
              <a:rPr lang="en-US" dirty="0"/>
              <a:t>Capitalization and periods</a:t>
            </a:r>
          </a:p>
          <a:p>
            <a:endParaRPr lang="en-US" dirty="0"/>
          </a:p>
          <a:p>
            <a:r>
              <a:rPr lang="en-US" dirty="0"/>
              <a:t>Only refer to the author by LAST NAME; Character Tim O’Brien or Author Tim O’Brien</a:t>
            </a:r>
          </a:p>
          <a:p>
            <a:endParaRPr lang="en-US" dirty="0"/>
          </a:p>
          <a:p>
            <a:r>
              <a:rPr lang="en-US" dirty="0"/>
              <a:t>Avoid vague language</a:t>
            </a:r>
          </a:p>
          <a:p>
            <a:pPr lvl="1"/>
            <a:r>
              <a:rPr lang="en-US" dirty="0"/>
              <a:t>Thing, stuff, etc.</a:t>
            </a:r>
          </a:p>
          <a:p>
            <a:pPr lvl="1"/>
            <a:endParaRPr lang="en-US" dirty="0"/>
          </a:p>
          <a:p>
            <a:r>
              <a:rPr lang="en-US" dirty="0"/>
              <a:t>Novel names are UNDERLINED when you hand-write the title; ITALICIZED when you type the title</a:t>
            </a:r>
          </a:p>
          <a:p>
            <a:pPr lvl="1"/>
            <a:r>
              <a:rPr lang="en-US" dirty="0"/>
              <a:t>(Short pieces like poems, short stories, and articles are in quotation marks)	</a:t>
            </a:r>
          </a:p>
          <a:p>
            <a:pPr lvl="1"/>
            <a:endParaRPr lang="en-US" dirty="0"/>
          </a:p>
          <a:p>
            <a:pPr marL="4572" lvl="1" indent="0">
              <a:buNone/>
            </a:pPr>
            <a:r>
              <a:rPr lang="en-US" dirty="0"/>
              <a:t>As always, clear and concise sentences are the BEST sentences (and avoid passive voice)</a:t>
            </a:r>
          </a:p>
          <a:p>
            <a:pPr lvl="1"/>
            <a:r>
              <a:rPr lang="en-US" dirty="0"/>
              <a:t>	Ex. “One object carried is marijuana, and it’s by Ted Lavender whose personality is 	easily seen with it, which is that he is fearful.”</a:t>
            </a:r>
          </a:p>
        </p:txBody>
      </p:sp>
    </p:spTree>
    <p:extLst>
      <p:ext uri="{BB962C8B-B14F-4D97-AF65-F5344CB8AC3E}">
        <p14:creationId xmlns:p14="http://schemas.microsoft.com/office/powerpoint/2010/main" val="1284811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77084-DF4C-FAD9-4D16-9465AAA5A449}"/>
              </a:ext>
            </a:extLst>
          </p:cNvPr>
          <p:cNvSpPr>
            <a:spLocks noGrp="1"/>
          </p:cNvSpPr>
          <p:nvPr>
            <p:ph type="title"/>
          </p:nvPr>
        </p:nvSpPr>
        <p:spPr/>
        <p:txBody>
          <a:bodyPr/>
          <a:lstStyle/>
          <a:p>
            <a:r>
              <a:rPr lang="en-US" dirty="0"/>
              <a:t>Great Examples</a:t>
            </a:r>
          </a:p>
        </p:txBody>
      </p:sp>
      <p:sp>
        <p:nvSpPr>
          <p:cNvPr id="3" name="Content Placeholder 2">
            <a:extLst>
              <a:ext uri="{FF2B5EF4-FFF2-40B4-BE49-F238E27FC236}">
                <a16:creationId xmlns:a16="http://schemas.microsoft.com/office/drawing/2014/main" id="{C07F7F98-CAF5-993F-5899-BD28F0793ACB}"/>
              </a:ext>
            </a:extLst>
          </p:cNvPr>
          <p:cNvSpPr>
            <a:spLocks noGrp="1"/>
          </p:cNvSpPr>
          <p:nvPr>
            <p:ph idx="1"/>
          </p:nvPr>
        </p:nvSpPr>
        <p:spPr/>
        <p:txBody>
          <a:bodyPr/>
          <a:lstStyle/>
          <a:p>
            <a:r>
              <a:rPr lang="en-US" b="0" i="0" dirty="0">
                <a:solidFill>
                  <a:srgbClr val="2D3B45"/>
                </a:solidFill>
                <a:effectLst/>
                <a:latin typeface="LatoWeb"/>
              </a:rPr>
              <a:t>In the earliest chapters, the soldiers are compared to actors to develop the theme that people coped with war by putting off the reality of it. When people died in the war "it seemed scripted," and the soldiers called death different names to "destroy the reality of death itself“ (O'Brien 19). During the war, soldiers had to see many horrific things that damaged their psyches. To cope with this, they would think that they were just actors in a play because that would be much more preferable to accepting the cruel reality of the war. When people find themselves within distressing circumstances, they often find it easier to avoid the reality of their situation than accept the harsh truth of it.</a:t>
            </a:r>
            <a:endParaRPr lang="en-US" dirty="0"/>
          </a:p>
        </p:txBody>
      </p:sp>
    </p:spTree>
    <p:extLst>
      <p:ext uri="{BB962C8B-B14F-4D97-AF65-F5344CB8AC3E}">
        <p14:creationId xmlns:p14="http://schemas.microsoft.com/office/powerpoint/2010/main" val="1404313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77084-DF4C-FAD9-4D16-9465AAA5A449}"/>
              </a:ext>
            </a:extLst>
          </p:cNvPr>
          <p:cNvSpPr>
            <a:spLocks noGrp="1"/>
          </p:cNvSpPr>
          <p:nvPr>
            <p:ph type="title"/>
          </p:nvPr>
        </p:nvSpPr>
        <p:spPr/>
        <p:txBody>
          <a:bodyPr/>
          <a:lstStyle/>
          <a:p>
            <a:r>
              <a:rPr lang="en-US" dirty="0"/>
              <a:t>Great Examples</a:t>
            </a:r>
          </a:p>
        </p:txBody>
      </p:sp>
      <p:sp>
        <p:nvSpPr>
          <p:cNvPr id="3" name="Content Placeholder 2">
            <a:extLst>
              <a:ext uri="{FF2B5EF4-FFF2-40B4-BE49-F238E27FC236}">
                <a16:creationId xmlns:a16="http://schemas.microsoft.com/office/drawing/2014/main" id="{C07F7F98-CAF5-993F-5899-BD28F0793ACB}"/>
              </a:ext>
            </a:extLst>
          </p:cNvPr>
          <p:cNvSpPr>
            <a:spLocks noGrp="1"/>
          </p:cNvSpPr>
          <p:nvPr>
            <p:ph idx="1"/>
          </p:nvPr>
        </p:nvSpPr>
        <p:spPr/>
        <p:txBody>
          <a:bodyPr/>
          <a:lstStyle/>
          <a:p>
            <a:r>
              <a:rPr lang="en-US" b="0" i="0" dirty="0">
                <a:solidFill>
                  <a:srgbClr val="000000"/>
                </a:solidFill>
                <a:effectLst/>
                <a:latin typeface="LatoWeb"/>
              </a:rPr>
              <a:t>Waiting for </a:t>
            </a:r>
            <a:r>
              <a:rPr lang="en-US" b="0" i="0" dirty="0" err="1">
                <a:solidFill>
                  <a:srgbClr val="000000"/>
                </a:solidFill>
                <a:effectLst/>
                <a:latin typeface="LatoWeb"/>
              </a:rPr>
              <a:t>grade</a:t>
            </a:r>
            <a:r>
              <a:rPr lang="en-US" b="0" i="0" dirty="0" err="1">
                <a:effectLst/>
                <a:latin typeface="LatoWeb"/>
              </a:rPr>
              <a:t>The</a:t>
            </a:r>
            <a:r>
              <a:rPr lang="en-US" b="0" i="0" dirty="0">
                <a:effectLst/>
                <a:latin typeface="LatoWeb"/>
              </a:rPr>
              <a:t> soldiers are compared to actors to demonstrate their seemingly blank response to the horrors they witness in the war, and to develop the theme of </a:t>
            </a:r>
            <a:r>
              <a:rPr lang="en-US" b="0" i="0" dirty="0" err="1">
                <a:effectLst/>
                <a:latin typeface="LatoWeb"/>
              </a:rPr>
              <a:t>clearheadedness</a:t>
            </a:r>
            <a:r>
              <a:rPr lang="en-US" b="0" i="0" dirty="0">
                <a:effectLst/>
                <a:latin typeface="LatoWeb"/>
              </a:rPr>
              <a:t> in the midst of tragedy. Tim O'Brien and his fellow soldiers quickly learn how to fall in line with the "stage presence" (O'Brien 19) following yet another heartbreak, and follow the script of "[reassembling] themselves" (18). As they are in the middle of a warzone, the soldiers aren't given the luxury of a mourning period. On the inside, the </a:t>
            </a:r>
            <a:r>
              <a:rPr lang="en-US" b="0" i="0" dirty="0" err="1">
                <a:effectLst/>
                <a:latin typeface="LatoWeb"/>
              </a:rPr>
              <a:t>soliders</a:t>
            </a:r>
            <a:r>
              <a:rPr lang="en-US" b="0" i="0" dirty="0">
                <a:effectLst/>
                <a:latin typeface="LatoWeb"/>
              </a:rPr>
              <a:t> may be grieving, but they can't lose their focus in the heat of battle. Repeating the same rehearsed lines allows people to respond to a tragedy, without becoming emotionally crippled by it.</a:t>
            </a:r>
          </a:p>
          <a:p>
            <a:endParaRPr lang="en-US" dirty="0"/>
          </a:p>
        </p:txBody>
      </p:sp>
    </p:spTree>
    <p:extLst>
      <p:ext uri="{BB962C8B-B14F-4D97-AF65-F5344CB8AC3E}">
        <p14:creationId xmlns:p14="http://schemas.microsoft.com/office/powerpoint/2010/main" val="2138699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62AAD-5BB8-0F7D-FC4A-C2E199969F22}"/>
              </a:ext>
            </a:extLst>
          </p:cNvPr>
          <p:cNvSpPr>
            <a:spLocks noGrp="1"/>
          </p:cNvSpPr>
          <p:nvPr>
            <p:ph type="title"/>
          </p:nvPr>
        </p:nvSpPr>
        <p:spPr/>
        <p:txBody>
          <a:bodyPr/>
          <a:lstStyle/>
          <a:p>
            <a:r>
              <a:rPr lang="en-US" dirty="0"/>
              <a:t>Great Examples</a:t>
            </a:r>
          </a:p>
        </p:txBody>
      </p:sp>
      <p:sp>
        <p:nvSpPr>
          <p:cNvPr id="3" name="Content Placeholder 2">
            <a:extLst>
              <a:ext uri="{FF2B5EF4-FFF2-40B4-BE49-F238E27FC236}">
                <a16:creationId xmlns:a16="http://schemas.microsoft.com/office/drawing/2014/main" id="{9B8527AE-9591-F035-58F0-CB41631A6252}"/>
              </a:ext>
            </a:extLst>
          </p:cNvPr>
          <p:cNvSpPr>
            <a:spLocks noGrp="1"/>
          </p:cNvSpPr>
          <p:nvPr>
            <p:ph idx="1"/>
          </p:nvPr>
        </p:nvSpPr>
        <p:spPr/>
        <p:txBody>
          <a:bodyPr>
            <a:normAutofit lnSpcReduction="10000"/>
          </a:bodyPr>
          <a:lstStyle/>
          <a:p>
            <a:r>
              <a:rPr lang="en-US" b="0" i="0" dirty="0">
                <a:solidFill>
                  <a:srgbClr val="2D3B45"/>
                </a:solidFill>
                <a:effectLst/>
                <a:latin typeface="LatoWeb"/>
              </a:rPr>
              <a:t>The quote: "But the thing about remembering is that you don't forget" is used when O'Brien tries to explain his obsession with war stories and means that his time in war made a significant impression on him. To write a compelling story, O'Brien gets "[his] material where [he] finds it" from his life "at the intersection of past and present" (O'Brien 33). Because of the war, O'Brien was forced to come to terms with witnessing death and had to slaughter others to ensure his own survival. This transformed him mentally from the naive and impressionable person who entered the war; therefore, his most vivid memories are only about the war, and his guilt of killing further reminds him about it. As a result, O'Brien is traumatized because of the Vietnam War which shows how wars can have lasting impacts on those who actively participate in them on the frontlines.</a:t>
            </a:r>
            <a:endParaRPr lang="en-US" dirty="0"/>
          </a:p>
        </p:txBody>
      </p:sp>
    </p:spTree>
    <p:extLst>
      <p:ext uri="{BB962C8B-B14F-4D97-AF65-F5344CB8AC3E}">
        <p14:creationId xmlns:p14="http://schemas.microsoft.com/office/powerpoint/2010/main" val="2431316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Prompt</a:t>
            </a:r>
          </a:p>
        </p:txBody>
      </p:sp>
      <p:sp>
        <p:nvSpPr>
          <p:cNvPr id="3" name="Content Placeholder 2"/>
          <p:cNvSpPr>
            <a:spLocks noGrp="1"/>
          </p:cNvSpPr>
          <p:nvPr>
            <p:ph idx="1"/>
          </p:nvPr>
        </p:nvSpPr>
        <p:spPr/>
        <p:txBody>
          <a:bodyPr>
            <a:normAutofit/>
          </a:bodyPr>
          <a:lstStyle/>
          <a:p>
            <a:r>
              <a:rPr lang="en-US" sz="5400" dirty="0"/>
              <a:t>Describe an object that a character in the war carries and how it relates to their personality</a:t>
            </a:r>
          </a:p>
        </p:txBody>
      </p:sp>
    </p:spTree>
    <p:extLst>
      <p:ext uri="{BB962C8B-B14F-4D97-AF65-F5344CB8AC3E}">
        <p14:creationId xmlns:p14="http://schemas.microsoft.com/office/powerpoint/2010/main" val="3448118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7020-887B-4A78-9A2B-846B3D6D58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DF2AF4-551E-5527-C9D9-2E84D7FB80AE}"/>
              </a:ext>
            </a:extLst>
          </p:cNvPr>
          <p:cNvSpPr>
            <a:spLocks noGrp="1"/>
          </p:cNvSpPr>
          <p:nvPr>
            <p:ph idx="1"/>
          </p:nvPr>
        </p:nvSpPr>
        <p:spPr/>
        <p:txBody>
          <a:bodyPr>
            <a:normAutofit lnSpcReduction="10000"/>
          </a:bodyPr>
          <a:lstStyle/>
          <a:p>
            <a:r>
              <a:rPr lang="en-US" b="0" i="0" dirty="0">
                <a:solidFill>
                  <a:srgbClr val="2D3B45"/>
                </a:solidFill>
                <a:effectLst/>
                <a:latin typeface="LatoWeb"/>
              </a:rPr>
              <a:t>  In Tim O'Brien's </a:t>
            </a:r>
            <a:r>
              <a:rPr lang="en-US" b="0" i="1" dirty="0">
                <a:solidFill>
                  <a:srgbClr val="2D3B45"/>
                </a:solidFill>
                <a:effectLst/>
                <a:latin typeface="LatoWeb"/>
              </a:rPr>
              <a:t>The Things They Carried</a:t>
            </a:r>
            <a:r>
              <a:rPr lang="en-US" b="0" i="0" dirty="0">
                <a:solidFill>
                  <a:srgbClr val="2D3B45"/>
                </a:solidFill>
                <a:effectLst/>
                <a:latin typeface="LatoWeb"/>
              </a:rPr>
              <a:t>, Martha has a lighthearted reaction to Jimmy having burned her letters because she doesn't take her friendship with Jimmy as seriously as he does. During Martha's reunion with Jimmy after the war, she apologizes for not loving Jimmy back "and then... [laughs] and [gives] him [her] picture and [tells] him not to burn [that] one up" (28). Without questioning why Jimmy had burned her letters and her picture, the possessions that marked their closeness during a time of war, Martha simply laughs the matter off and gives him a replacement. This shows how Martha approaches her relationship with Jimmy in a more casual sense, avoiding any serious conversation and not fully caring about the meaning of his actions. Conflicting views regarding the future can often lead to miscommunication and the crumbling of a relationship. </a:t>
            </a:r>
            <a:endParaRPr lang="en-US" dirty="0"/>
          </a:p>
        </p:txBody>
      </p:sp>
    </p:spTree>
    <p:extLst>
      <p:ext uri="{BB962C8B-B14F-4D97-AF65-F5344CB8AC3E}">
        <p14:creationId xmlns:p14="http://schemas.microsoft.com/office/powerpoint/2010/main" val="2520380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6F846-AC4B-7AD9-DD19-CDD237C0FC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F649DB0-4CBA-2FFB-845D-C69362CD11B6}"/>
              </a:ext>
            </a:extLst>
          </p:cNvPr>
          <p:cNvSpPr>
            <a:spLocks noGrp="1"/>
          </p:cNvSpPr>
          <p:nvPr>
            <p:ph idx="1"/>
          </p:nvPr>
        </p:nvSpPr>
        <p:spPr/>
        <p:txBody>
          <a:bodyPr>
            <a:normAutofit/>
          </a:bodyPr>
          <a:lstStyle/>
          <a:p>
            <a:pPr algn="l"/>
            <a:r>
              <a:rPr lang="en-US" b="0" i="0" dirty="0">
                <a:solidFill>
                  <a:srgbClr val="000000"/>
                </a:solidFill>
                <a:effectLst/>
                <a:latin typeface="var(--eRBXN-contentFontFamily)"/>
              </a:rPr>
              <a:t>is seemingly unaffected by Jimmy burning her letters, and seems to laugh it off as if it was a footnote in their relationship, even if those letters held much more significance. Martha even "laughed and gave him the picture and told him not to burn this one up" suggesting that she understood his reasoning and did not blame him for it, but instead moved past it, and worked around Lieutenant Cross' judgement (O'Brien 28). Memories of the people back home seem to constantly plague those who are at war, and occasionally, these feelings cannot be dealt with, and the burden is too heavy to carry, so burning them away seems like the best option. Martha's patience and understanding for Cross' decision shows that the support of loved ones for those at war is essential, and the letters aren't burdens that must be carried, but special places in one's heart.</a:t>
            </a:r>
          </a:p>
          <a:p>
            <a:endParaRPr lang="en-US" dirty="0"/>
          </a:p>
        </p:txBody>
      </p:sp>
    </p:spTree>
    <p:extLst>
      <p:ext uri="{BB962C8B-B14F-4D97-AF65-F5344CB8AC3E}">
        <p14:creationId xmlns:p14="http://schemas.microsoft.com/office/powerpoint/2010/main" val="2746538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Topic Sentence</a:t>
            </a:r>
          </a:p>
        </p:txBody>
      </p:sp>
      <p:sp>
        <p:nvSpPr>
          <p:cNvPr id="3" name="Content Placeholder 2"/>
          <p:cNvSpPr>
            <a:spLocks noGrp="1"/>
          </p:cNvSpPr>
          <p:nvPr>
            <p:ph idx="1"/>
          </p:nvPr>
        </p:nvSpPr>
        <p:spPr>
          <a:xfrm>
            <a:off x="157655" y="2336873"/>
            <a:ext cx="11855669" cy="3599316"/>
          </a:xfrm>
        </p:spPr>
        <p:txBody>
          <a:bodyPr/>
          <a:lstStyle/>
          <a:p>
            <a:pPr marL="0" indent="0">
              <a:buNone/>
            </a:pPr>
            <a:r>
              <a:rPr lang="en-US" sz="2800" b="1" dirty="0"/>
              <a:t>Topic Sentence always ANSWERS the question in its ENTIRETY (Don’t make the reader go hunting for your answer)</a:t>
            </a:r>
          </a:p>
          <a:p>
            <a:endParaRPr lang="en-US" sz="2800" b="1" dirty="0"/>
          </a:p>
          <a:p>
            <a:r>
              <a:rPr lang="en-US" sz="2800" b="1" dirty="0"/>
              <a:t>Ex:</a:t>
            </a:r>
          </a:p>
          <a:p>
            <a:r>
              <a:rPr lang="en-US" sz="2800" b="1" dirty="0"/>
              <a:t>Several of the characters carry items that are important to them. </a:t>
            </a:r>
          </a:p>
          <a:p>
            <a:r>
              <a:rPr lang="en-US" sz="2800" b="1" dirty="0"/>
              <a:t>Kiowa carries a bible and a hatchet that are family heirlooms.</a:t>
            </a:r>
          </a:p>
          <a:p>
            <a:r>
              <a:rPr lang="en-US" sz="2800" b="1" dirty="0"/>
              <a:t>Jimmy Cross carries letters from Martha because of his love for her. </a:t>
            </a:r>
          </a:p>
          <a:p>
            <a:endParaRPr lang="en-US" dirty="0"/>
          </a:p>
        </p:txBody>
      </p:sp>
    </p:spTree>
    <p:extLst>
      <p:ext uri="{BB962C8B-B14F-4D97-AF65-F5344CB8AC3E}">
        <p14:creationId xmlns:p14="http://schemas.microsoft.com/office/powerpoint/2010/main" val="32743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100F2-58CA-C0DE-8314-24308D19FA3C}"/>
              </a:ext>
            </a:extLst>
          </p:cNvPr>
          <p:cNvSpPr>
            <a:spLocks noGrp="1"/>
          </p:cNvSpPr>
          <p:nvPr>
            <p:ph type="title"/>
          </p:nvPr>
        </p:nvSpPr>
        <p:spPr/>
        <p:txBody>
          <a:bodyPr/>
          <a:lstStyle/>
          <a:p>
            <a:r>
              <a:rPr lang="en-US" dirty="0"/>
              <a:t>EVIDENCE</a:t>
            </a:r>
          </a:p>
        </p:txBody>
      </p:sp>
      <p:sp>
        <p:nvSpPr>
          <p:cNvPr id="3" name="Content Placeholder 2">
            <a:extLst>
              <a:ext uri="{FF2B5EF4-FFF2-40B4-BE49-F238E27FC236}">
                <a16:creationId xmlns:a16="http://schemas.microsoft.com/office/drawing/2014/main" id="{984444C6-A6E4-2D26-08DC-6844B9E9D501}"/>
              </a:ext>
            </a:extLst>
          </p:cNvPr>
          <p:cNvSpPr>
            <a:spLocks noGrp="1"/>
          </p:cNvSpPr>
          <p:nvPr>
            <p:ph idx="1"/>
          </p:nvPr>
        </p:nvSpPr>
        <p:spPr>
          <a:xfrm>
            <a:off x="676656" y="2011680"/>
            <a:ext cx="10753725" cy="4120672"/>
          </a:xfrm>
        </p:spPr>
        <p:txBody>
          <a:bodyPr>
            <a:normAutofit/>
          </a:bodyPr>
          <a:lstStyle/>
          <a:p>
            <a:r>
              <a:rPr lang="en-US" dirty="0"/>
              <a:t>Ensure that you are pulling the best QUOTE. Let’s imagine that I used this as my topic sentence. </a:t>
            </a:r>
          </a:p>
          <a:p>
            <a:r>
              <a:rPr lang="en-US" i="1" dirty="0"/>
              <a:t>Ted Lavender carries a variety of drugs, including tranquilizers, because he is so frightened. </a:t>
            </a:r>
          </a:p>
          <a:p>
            <a:endParaRPr lang="en-US" i="1" dirty="0"/>
          </a:p>
          <a:p>
            <a:pPr marL="0" indent="0">
              <a:buNone/>
            </a:pPr>
            <a:r>
              <a:rPr lang="en-US" dirty="0"/>
              <a:t>The quote I choose should:</a:t>
            </a:r>
          </a:p>
          <a:p>
            <a:pPr>
              <a:buFontTx/>
              <a:buChar char="-"/>
            </a:pPr>
            <a:r>
              <a:rPr lang="en-US" dirty="0"/>
              <a:t> Be about fear</a:t>
            </a:r>
          </a:p>
          <a:p>
            <a:pPr>
              <a:buFontTx/>
              <a:buChar char="-"/>
            </a:pPr>
            <a:r>
              <a:rPr lang="en-US" dirty="0"/>
              <a:t> Be about Ted Lavender</a:t>
            </a:r>
          </a:p>
          <a:p>
            <a:pPr>
              <a:buFontTx/>
              <a:buChar char="-"/>
            </a:pPr>
            <a:r>
              <a:rPr lang="en-US" dirty="0"/>
              <a:t> Connect to the theme that I am building</a:t>
            </a:r>
          </a:p>
        </p:txBody>
      </p:sp>
    </p:spTree>
    <p:extLst>
      <p:ext uri="{BB962C8B-B14F-4D97-AF65-F5344CB8AC3E}">
        <p14:creationId xmlns:p14="http://schemas.microsoft.com/office/powerpoint/2010/main" val="4259253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100F2-58CA-C0DE-8314-24308D19FA3C}"/>
              </a:ext>
            </a:extLst>
          </p:cNvPr>
          <p:cNvSpPr>
            <a:spLocks noGrp="1"/>
          </p:cNvSpPr>
          <p:nvPr>
            <p:ph type="title"/>
          </p:nvPr>
        </p:nvSpPr>
        <p:spPr/>
        <p:txBody>
          <a:bodyPr/>
          <a:lstStyle/>
          <a:p>
            <a:r>
              <a:rPr lang="en-US" dirty="0"/>
              <a:t>EVIDENCE</a:t>
            </a:r>
          </a:p>
        </p:txBody>
      </p:sp>
      <p:sp>
        <p:nvSpPr>
          <p:cNvPr id="3" name="Content Placeholder 2">
            <a:extLst>
              <a:ext uri="{FF2B5EF4-FFF2-40B4-BE49-F238E27FC236}">
                <a16:creationId xmlns:a16="http://schemas.microsoft.com/office/drawing/2014/main" id="{984444C6-A6E4-2D26-08DC-6844B9E9D501}"/>
              </a:ext>
            </a:extLst>
          </p:cNvPr>
          <p:cNvSpPr>
            <a:spLocks noGrp="1"/>
          </p:cNvSpPr>
          <p:nvPr>
            <p:ph idx="1"/>
          </p:nvPr>
        </p:nvSpPr>
        <p:spPr>
          <a:xfrm>
            <a:off x="676656" y="2011680"/>
            <a:ext cx="10753725" cy="4120672"/>
          </a:xfrm>
        </p:spPr>
        <p:txBody>
          <a:bodyPr>
            <a:normAutofit/>
          </a:bodyPr>
          <a:lstStyle/>
          <a:p>
            <a:r>
              <a:rPr lang="en-US" i="1" dirty="0"/>
              <a:t>Ted Lavender carries a variety of drugs, including tranquilizers, because he is so frightened. </a:t>
            </a:r>
          </a:p>
          <a:p>
            <a:endParaRPr lang="en-US" i="1" dirty="0"/>
          </a:p>
          <a:p>
            <a:r>
              <a:rPr lang="en-US" dirty="0"/>
              <a:t>“Ted Lavender, who was scared, carried tranquilizers” (2)</a:t>
            </a:r>
          </a:p>
          <a:p>
            <a:r>
              <a:rPr lang="en-US" dirty="0"/>
              <a:t>“Ted Lavender carried 6 or 7 ounces of premium dope” (3)</a:t>
            </a:r>
          </a:p>
          <a:p>
            <a:r>
              <a:rPr lang="en-US" dirty="0"/>
              <a:t>“Ted Lavender, who was scared, carried 34 rounds” (6)</a:t>
            </a:r>
          </a:p>
          <a:p>
            <a:r>
              <a:rPr lang="en-US" dirty="0"/>
              <a:t>“[Lavender] went down under an exceptional burden… plus the unweighted fear” (6)</a:t>
            </a:r>
          </a:p>
        </p:txBody>
      </p:sp>
    </p:spTree>
    <p:extLst>
      <p:ext uri="{BB962C8B-B14F-4D97-AF65-F5344CB8AC3E}">
        <p14:creationId xmlns:p14="http://schemas.microsoft.com/office/powerpoint/2010/main" val="462511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86394-951E-811C-C931-32F97253B1E2}"/>
              </a:ext>
            </a:extLst>
          </p:cNvPr>
          <p:cNvSpPr>
            <a:spLocks noGrp="1"/>
          </p:cNvSpPr>
          <p:nvPr>
            <p:ph type="title"/>
          </p:nvPr>
        </p:nvSpPr>
        <p:spPr/>
        <p:txBody>
          <a:bodyPr/>
          <a:lstStyle/>
          <a:p>
            <a:r>
              <a:rPr lang="en-US" dirty="0"/>
              <a:t>Put it in a sentence</a:t>
            </a:r>
          </a:p>
        </p:txBody>
      </p:sp>
      <p:sp>
        <p:nvSpPr>
          <p:cNvPr id="3" name="Content Placeholder 2">
            <a:extLst>
              <a:ext uri="{FF2B5EF4-FFF2-40B4-BE49-F238E27FC236}">
                <a16:creationId xmlns:a16="http://schemas.microsoft.com/office/drawing/2014/main" id="{967E3311-0BFC-5258-1DC4-540C4D34A7F8}"/>
              </a:ext>
            </a:extLst>
          </p:cNvPr>
          <p:cNvSpPr>
            <a:spLocks noGrp="1"/>
          </p:cNvSpPr>
          <p:nvPr>
            <p:ph idx="1"/>
          </p:nvPr>
        </p:nvSpPr>
        <p:spPr/>
        <p:txBody>
          <a:bodyPr/>
          <a:lstStyle/>
          <a:p>
            <a:r>
              <a:rPr lang="en-US" dirty="0"/>
              <a:t>Ted Lavender carries a variety of drugs because he is so frightened. </a:t>
            </a:r>
          </a:p>
          <a:p>
            <a:r>
              <a:rPr lang="en-US" dirty="0"/>
              <a:t>When he dies, loaded up with ammunition and tranquilizers, </a:t>
            </a:r>
            <a:r>
              <a:rPr lang="en-US" dirty="0">
                <a:solidFill>
                  <a:srgbClr val="FF0000"/>
                </a:solidFill>
              </a:rPr>
              <a:t>“[Lavender] went down under an exceptional burden… plus the unweighted fear”</a:t>
            </a:r>
            <a:r>
              <a:rPr lang="en-US" dirty="0"/>
              <a:t> (O’Brien 6).</a:t>
            </a:r>
          </a:p>
          <a:p>
            <a:endParaRPr lang="en-US" dirty="0"/>
          </a:p>
        </p:txBody>
      </p:sp>
    </p:spTree>
    <p:extLst>
      <p:ext uri="{BB962C8B-B14F-4D97-AF65-F5344CB8AC3E}">
        <p14:creationId xmlns:p14="http://schemas.microsoft.com/office/powerpoint/2010/main" val="87948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a:t>
            </a:r>
          </a:p>
        </p:txBody>
      </p:sp>
      <p:sp>
        <p:nvSpPr>
          <p:cNvPr id="3" name="Content Placeholder 2"/>
          <p:cNvSpPr>
            <a:spLocks noGrp="1"/>
          </p:cNvSpPr>
          <p:nvPr>
            <p:ph idx="1"/>
          </p:nvPr>
        </p:nvSpPr>
        <p:spPr>
          <a:xfrm>
            <a:off x="676656" y="2011680"/>
            <a:ext cx="10753725" cy="4651879"/>
          </a:xfrm>
        </p:spPr>
        <p:txBody>
          <a:bodyPr>
            <a:normAutofit/>
          </a:bodyPr>
          <a:lstStyle/>
          <a:p>
            <a:r>
              <a:rPr lang="en-US" b="1" dirty="0"/>
              <a:t>EMBED your Quote – Make it flow within the sentence</a:t>
            </a:r>
          </a:p>
          <a:p>
            <a:pPr lvl="1"/>
            <a:r>
              <a:rPr lang="en-US" b="1" dirty="0"/>
              <a:t>Use brackets as needed</a:t>
            </a:r>
          </a:p>
          <a:p>
            <a:r>
              <a:rPr lang="en-US" b="1" dirty="0"/>
              <a:t>Cite Correctly</a:t>
            </a:r>
          </a:p>
          <a:p>
            <a:r>
              <a:rPr lang="en-US" b="1" dirty="0"/>
              <a:t>Spell the author’s name correctly – O’Brien</a:t>
            </a:r>
          </a:p>
          <a:p>
            <a:r>
              <a:rPr lang="en-US" b="1" dirty="0"/>
              <a:t>Make sure that it relates to your topic sentence and commentary</a:t>
            </a:r>
          </a:p>
          <a:p>
            <a:r>
              <a:rPr lang="en-US" b="1" dirty="0"/>
              <a:t>Give the quote CONTEXT</a:t>
            </a:r>
          </a:p>
          <a:p>
            <a:endParaRPr lang="en-US" dirty="0"/>
          </a:p>
          <a:p>
            <a:r>
              <a:rPr lang="en-US" b="1" dirty="0"/>
              <a:t>Jimmy Cross carries letters from Martha because of his love for her. </a:t>
            </a:r>
            <a:r>
              <a:rPr lang="en-US" b="1" dirty="0">
                <a:solidFill>
                  <a:srgbClr val="FF0000"/>
                </a:solidFill>
              </a:rPr>
              <a:t>Lt. Cross reads and re-reads these letters as he longs for “Martha to love him as he loved her,” even though he knows that she does not (O’Brien 1).</a:t>
            </a:r>
            <a:endParaRPr lang="en-US" dirty="0">
              <a:solidFill>
                <a:srgbClr val="FF0000"/>
              </a:solidFill>
            </a:endParaRPr>
          </a:p>
          <a:p>
            <a:endParaRPr lang="en-US" dirty="0"/>
          </a:p>
        </p:txBody>
      </p:sp>
    </p:spTree>
    <p:extLst>
      <p:ext uri="{BB962C8B-B14F-4D97-AF65-F5344CB8AC3E}">
        <p14:creationId xmlns:p14="http://schemas.microsoft.com/office/powerpoint/2010/main" val="4197608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0196D-C045-5B8B-CA67-759556289B82}"/>
              </a:ext>
            </a:extLst>
          </p:cNvPr>
          <p:cNvSpPr>
            <a:spLocks noGrp="1"/>
          </p:cNvSpPr>
          <p:nvPr>
            <p:ph type="title"/>
          </p:nvPr>
        </p:nvSpPr>
        <p:spPr/>
        <p:txBody>
          <a:bodyPr/>
          <a:lstStyle/>
          <a:p>
            <a:r>
              <a:rPr lang="en-US" dirty="0"/>
              <a:t>Commentary</a:t>
            </a:r>
          </a:p>
        </p:txBody>
      </p:sp>
      <p:sp>
        <p:nvSpPr>
          <p:cNvPr id="3" name="Content Placeholder 2">
            <a:extLst>
              <a:ext uri="{FF2B5EF4-FFF2-40B4-BE49-F238E27FC236}">
                <a16:creationId xmlns:a16="http://schemas.microsoft.com/office/drawing/2014/main" id="{7ADB1024-7E5C-5229-8E1E-C53BBD0AA22F}"/>
              </a:ext>
            </a:extLst>
          </p:cNvPr>
          <p:cNvSpPr>
            <a:spLocks noGrp="1"/>
          </p:cNvSpPr>
          <p:nvPr>
            <p:ph idx="1"/>
          </p:nvPr>
        </p:nvSpPr>
        <p:spPr/>
        <p:txBody>
          <a:bodyPr>
            <a:normAutofit lnSpcReduction="10000"/>
          </a:bodyPr>
          <a:lstStyle/>
          <a:p>
            <a:r>
              <a:rPr lang="en-US" dirty="0"/>
              <a:t>Always assume that the reader has read the book – Because I have </a:t>
            </a:r>
            <a:r>
              <a:rPr lang="en-US" dirty="0">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Separate FACT from INTERPRETATION</a:t>
            </a:r>
          </a:p>
          <a:p>
            <a:endParaRPr lang="en-US" dirty="0">
              <a:sym typeface="Wingdings" panose="05000000000000000000" pitchFamily="2" charset="2"/>
            </a:endParaRPr>
          </a:p>
          <a:p>
            <a:r>
              <a:rPr lang="en-US" dirty="0">
                <a:sym typeface="Wingdings" panose="05000000000000000000" pitchFamily="2" charset="2"/>
              </a:rPr>
              <a:t>If the novel explicitly says something, it is not INTERPRETATION. </a:t>
            </a:r>
          </a:p>
          <a:p>
            <a:endParaRPr lang="en-US" dirty="0">
              <a:sym typeface="Wingdings" panose="05000000000000000000" pitchFamily="2" charset="2"/>
            </a:endParaRPr>
          </a:p>
          <a:p>
            <a:r>
              <a:rPr lang="en-US" dirty="0">
                <a:sym typeface="Wingdings" panose="05000000000000000000" pitchFamily="2" charset="2"/>
              </a:rPr>
              <a:t>Jimmy Cross blames himself for Lavender’s death is DIRECTLY SAID. </a:t>
            </a:r>
          </a:p>
          <a:p>
            <a:r>
              <a:rPr lang="en-US" dirty="0">
                <a:sym typeface="Wingdings" panose="05000000000000000000" pitchFamily="2" charset="2"/>
              </a:rPr>
              <a:t>Jimmy Cross blames himself for Lavender’s death even though it isn’t his fault IS INTERPRETATION.</a:t>
            </a:r>
            <a:endParaRPr lang="en-US" dirty="0"/>
          </a:p>
        </p:txBody>
      </p:sp>
    </p:spTree>
    <p:extLst>
      <p:ext uri="{BB962C8B-B14F-4D97-AF65-F5344CB8AC3E}">
        <p14:creationId xmlns:p14="http://schemas.microsoft.com/office/powerpoint/2010/main" val="3041068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E5AFF-DE20-814E-22E2-858FA1205602}"/>
              </a:ext>
            </a:extLst>
          </p:cNvPr>
          <p:cNvSpPr>
            <a:spLocks noGrp="1"/>
          </p:cNvSpPr>
          <p:nvPr>
            <p:ph type="title"/>
          </p:nvPr>
        </p:nvSpPr>
        <p:spPr/>
        <p:txBody>
          <a:bodyPr/>
          <a:lstStyle/>
          <a:p>
            <a:r>
              <a:rPr lang="en-US" dirty="0"/>
              <a:t>Commentary</a:t>
            </a:r>
          </a:p>
        </p:txBody>
      </p:sp>
      <p:sp>
        <p:nvSpPr>
          <p:cNvPr id="3" name="Content Placeholder 2">
            <a:extLst>
              <a:ext uri="{FF2B5EF4-FFF2-40B4-BE49-F238E27FC236}">
                <a16:creationId xmlns:a16="http://schemas.microsoft.com/office/drawing/2014/main" id="{69084762-2985-3C3D-EA55-E391EABC9540}"/>
              </a:ext>
            </a:extLst>
          </p:cNvPr>
          <p:cNvSpPr>
            <a:spLocks noGrp="1"/>
          </p:cNvSpPr>
          <p:nvPr>
            <p:ph idx="1"/>
          </p:nvPr>
        </p:nvSpPr>
        <p:spPr/>
        <p:txBody>
          <a:bodyPr/>
          <a:lstStyle/>
          <a:p>
            <a:r>
              <a:rPr lang="en-US" dirty="0"/>
              <a:t>In other words, don’t tell the reader what they already know. </a:t>
            </a:r>
          </a:p>
          <a:p>
            <a:endParaRPr lang="en-US" dirty="0"/>
          </a:p>
          <a:p>
            <a:r>
              <a:rPr lang="en-US" dirty="0"/>
              <a:t>Think if you were to debate whether or not a film was good with a friend after you left the theater together. You wouldn’t need to summarize the movie. But you would need to point out moments, draw connections, and explain character motivations. Your take on what happens is the life of commentary. </a:t>
            </a:r>
          </a:p>
          <a:p>
            <a:endParaRPr lang="en-US" dirty="0"/>
          </a:p>
          <a:p>
            <a:r>
              <a:rPr lang="en-US" dirty="0"/>
              <a:t>That is what commentary does. </a:t>
            </a:r>
          </a:p>
          <a:p>
            <a:r>
              <a:rPr lang="en-US" dirty="0"/>
              <a:t>(Just please, not by saying “I think” or “In my opinion”)</a:t>
            </a:r>
          </a:p>
        </p:txBody>
      </p:sp>
    </p:spTree>
    <p:extLst>
      <p:ext uri="{BB962C8B-B14F-4D97-AF65-F5344CB8AC3E}">
        <p14:creationId xmlns:p14="http://schemas.microsoft.com/office/powerpoint/2010/main" val="25429553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71101"/>
      </a:dk2>
      <a:lt2>
        <a:srgbClr val="E7E8E2"/>
      </a:lt2>
      <a:accent1>
        <a:srgbClr val="A6B727"/>
      </a:accent1>
      <a:accent2>
        <a:srgbClr val="F04304"/>
      </a:accent2>
      <a:accent3>
        <a:srgbClr val="EF8606"/>
      </a:accent3>
      <a:accent4>
        <a:srgbClr val="F2C100"/>
      </a:accent4>
      <a:accent5>
        <a:srgbClr val="A65001"/>
      </a:accent5>
      <a:accent6>
        <a:srgbClr val="BA9585"/>
      </a:accent6>
      <a:hlink>
        <a:srgbClr val="00B0F0"/>
      </a:hlink>
      <a:folHlink>
        <a:srgbClr val="7F7F7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A8A2BB7-7C5E-4EB2-B1F1-CFFF0F57E773}"/>
    </a:ext>
  </a:extLst>
</a:theme>
</file>

<file path=docProps/app.xml><?xml version="1.0" encoding="utf-8"?>
<Properties xmlns="http://schemas.openxmlformats.org/officeDocument/2006/extended-properties" xmlns:vt="http://schemas.openxmlformats.org/officeDocument/2006/docPropsVTypes">
  <Template>TM03457491[[fn=Metropolitan]]</Template>
  <TotalTime>5043</TotalTime>
  <Words>2085</Words>
  <Application>Microsoft Office PowerPoint</Application>
  <PresentationFormat>Widescreen</PresentationFormat>
  <Paragraphs>113</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 Light</vt:lpstr>
      <vt:lpstr>LatoWeb</vt:lpstr>
      <vt:lpstr>var(--eRBXN-contentFontFamily)</vt:lpstr>
      <vt:lpstr>Metropolitan</vt:lpstr>
      <vt:lpstr>Body Paragraph Review</vt:lpstr>
      <vt:lpstr>Prompt</vt:lpstr>
      <vt:lpstr>Topic Sentence</vt:lpstr>
      <vt:lpstr>EVIDENCE</vt:lpstr>
      <vt:lpstr>EVIDENCE</vt:lpstr>
      <vt:lpstr>Put it in a sentence</vt:lpstr>
      <vt:lpstr>EVIDENCE</vt:lpstr>
      <vt:lpstr>Commentary</vt:lpstr>
      <vt:lpstr>Commentary</vt:lpstr>
      <vt:lpstr>Commentary is NOT</vt:lpstr>
      <vt:lpstr>Commentary is NOT</vt:lpstr>
      <vt:lpstr>Example:</vt:lpstr>
      <vt:lpstr>Commentary</vt:lpstr>
      <vt:lpstr>Concluding Sentence</vt:lpstr>
      <vt:lpstr>Final Notes </vt:lpstr>
      <vt:lpstr>GRAMMAR/ MECHANICS</vt:lpstr>
      <vt:lpstr>Great Examples</vt:lpstr>
      <vt:lpstr>Great Examples</vt:lpstr>
      <vt:lpstr>Great Examples</vt:lpstr>
      <vt:lpstr>PowerPoint Presentation</vt:lpstr>
      <vt:lpstr>PowerPoint Presentation</vt:lpstr>
    </vt:vector>
  </TitlesOfParts>
  <Company>Pearland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Body Paragraph Review</dc:title>
  <dc:creator>TUCKER, KIMBERLY</dc:creator>
  <cp:lastModifiedBy>TUCKER, KIMBERLY</cp:lastModifiedBy>
  <cp:revision>19</cp:revision>
  <dcterms:created xsi:type="dcterms:W3CDTF">2019-01-28T21:05:33Z</dcterms:created>
  <dcterms:modified xsi:type="dcterms:W3CDTF">2022-11-08T14:50:30Z</dcterms:modified>
</cp:coreProperties>
</file>