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2" r:id="rId6"/>
    <p:sldId id="260" r:id="rId7"/>
    <p:sldId id="261" r:id="rId8"/>
    <p:sldId id="263" r:id="rId9"/>
    <p:sldId id="264" r:id="rId10"/>
    <p:sldId id="276" r:id="rId11"/>
    <p:sldId id="273" r:id="rId12"/>
    <p:sldId id="279" r:id="rId13"/>
    <p:sldId id="274" r:id="rId14"/>
    <p:sldId id="265" r:id="rId15"/>
    <p:sldId id="277" r:id="rId16"/>
    <p:sldId id="266" r:id="rId17"/>
    <p:sldId id="267" r:id="rId18"/>
    <p:sldId id="268" r:id="rId19"/>
    <p:sldId id="269" r:id="rId20"/>
    <p:sldId id="271" r:id="rId21"/>
    <p:sldId id="270" r:id="rId22"/>
    <p:sldId id="272"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2B27AF-99CC-44C7-B5F5-35CECC09EF5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261144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3461531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2345306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BCAF9C3-24CF-4F18-8AAA-D8E614192D0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04213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305879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2B27AF-99CC-44C7-B5F5-35CECC09EF50}"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69438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2B27AF-99CC-44C7-B5F5-35CECC09EF50}"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290179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B27AF-99CC-44C7-B5F5-35CECC09EF5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2675969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E2B27AF-99CC-44C7-B5F5-35CECC09EF50}" type="datetimeFigureOut">
              <a:rPr lang="en-US" smtClean="0"/>
              <a:t>12/2/2022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BCAF9C3-24CF-4F18-8AAA-D8E614192D09}" type="slidenum">
              <a:rPr lang="en-US" smtClean="0"/>
              <a:t>‹#›</a:t>
            </a:fld>
            <a:endParaRPr lang="en-US"/>
          </a:p>
        </p:txBody>
      </p:sp>
    </p:spTree>
    <p:extLst>
      <p:ext uri="{BB962C8B-B14F-4D97-AF65-F5344CB8AC3E}">
        <p14:creationId xmlns:p14="http://schemas.microsoft.com/office/powerpoint/2010/main" val="127240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B27AF-99CC-44C7-B5F5-35CECC09EF5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06406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2B27AF-99CC-44C7-B5F5-35CECC09EF50}"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86332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36362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2B27AF-99CC-44C7-B5F5-35CECC09EF50}"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73432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2B27AF-99CC-44C7-B5F5-35CECC09EF50}"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85141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E2B27AF-99CC-44C7-B5F5-35CECC09EF50}"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95847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9903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2B27AF-99CC-44C7-B5F5-35CECC09EF50}"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AF9C3-24CF-4F18-8AAA-D8E614192D09}" type="slidenum">
              <a:rPr lang="en-US" smtClean="0"/>
              <a:t>‹#›</a:t>
            </a:fld>
            <a:endParaRPr lang="en-US"/>
          </a:p>
        </p:txBody>
      </p:sp>
    </p:spTree>
    <p:extLst>
      <p:ext uri="{BB962C8B-B14F-4D97-AF65-F5344CB8AC3E}">
        <p14:creationId xmlns:p14="http://schemas.microsoft.com/office/powerpoint/2010/main" val="190586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E2B27AF-99CC-44C7-B5F5-35CECC09EF50}" type="datetimeFigureOut">
              <a:rPr lang="en-US" smtClean="0"/>
              <a:t>12/2/2022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BCAF9C3-24CF-4F18-8AAA-D8E614192D09}" type="slidenum">
              <a:rPr lang="en-US" smtClean="0"/>
              <a:t>‹#›</a:t>
            </a:fld>
            <a:endParaRPr lang="en-US"/>
          </a:p>
        </p:txBody>
      </p:sp>
    </p:spTree>
    <p:extLst>
      <p:ext uri="{BB962C8B-B14F-4D97-AF65-F5344CB8AC3E}">
        <p14:creationId xmlns:p14="http://schemas.microsoft.com/office/powerpoint/2010/main" val="408601932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merriam-webster.com/dictionary/reflec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14CC-5813-4157-9500-4676DD6E7032}"/>
              </a:ext>
            </a:extLst>
          </p:cNvPr>
          <p:cNvSpPr>
            <a:spLocks noGrp="1"/>
          </p:cNvSpPr>
          <p:nvPr>
            <p:ph type="ctrTitle"/>
          </p:nvPr>
        </p:nvSpPr>
        <p:spPr/>
        <p:txBody>
          <a:bodyPr/>
          <a:lstStyle/>
          <a:p>
            <a:r>
              <a:rPr lang="en-US" dirty="0"/>
              <a:t>Speculative Fiction </a:t>
            </a:r>
          </a:p>
        </p:txBody>
      </p:sp>
      <p:sp>
        <p:nvSpPr>
          <p:cNvPr id="3" name="Subtitle 2">
            <a:extLst>
              <a:ext uri="{FF2B5EF4-FFF2-40B4-BE49-F238E27FC236}">
                <a16:creationId xmlns:a16="http://schemas.microsoft.com/office/drawing/2014/main" id="{6D18DD95-FFCE-441A-91C7-6811CA63FEE6}"/>
              </a:ext>
            </a:extLst>
          </p:cNvPr>
          <p:cNvSpPr>
            <a:spLocks noGrp="1"/>
          </p:cNvSpPr>
          <p:nvPr>
            <p:ph type="subTitle" idx="1"/>
          </p:nvPr>
        </p:nvSpPr>
        <p:spPr/>
        <p:txBody>
          <a:bodyPr/>
          <a:lstStyle/>
          <a:p>
            <a:r>
              <a:rPr lang="en-US" dirty="0"/>
              <a:t>English 2 PAP</a:t>
            </a:r>
          </a:p>
        </p:txBody>
      </p:sp>
    </p:spTree>
    <p:extLst>
      <p:ext uri="{BB962C8B-B14F-4D97-AF65-F5344CB8AC3E}">
        <p14:creationId xmlns:p14="http://schemas.microsoft.com/office/powerpoint/2010/main" val="1196305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fontScale="92500" lnSpcReduction="20000"/>
          </a:bodyPr>
          <a:lstStyle/>
          <a:p>
            <a:endParaRPr lang="en-US" sz="3200" dirty="0"/>
          </a:p>
          <a:p>
            <a:pPr marL="0" indent="0">
              <a:buNone/>
            </a:pPr>
            <a:r>
              <a:rPr lang="en-US" sz="3200" dirty="0"/>
              <a:t>Word Counts – We will read these books over the course of 5 weeks</a:t>
            </a:r>
          </a:p>
          <a:p>
            <a:r>
              <a:rPr lang="en-US" sz="3200" dirty="0"/>
              <a:t>(For context TTTC is 64,000 and we spent 4 weeks)</a:t>
            </a:r>
          </a:p>
          <a:p>
            <a:pPr marL="0" indent="0">
              <a:buNone/>
            </a:pPr>
            <a:endParaRPr lang="en-US" sz="3200" dirty="0"/>
          </a:p>
          <a:p>
            <a:pPr marL="0" indent="0">
              <a:buNone/>
            </a:pPr>
            <a:r>
              <a:rPr lang="en-US" sz="3200" dirty="0">
                <a:solidFill>
                  <a:srgbClr val="0070C0"/>
                </a:solidFill>
              </a:rPr>
              <a:t>A-96,000</a:t>
            </a:r>
          </a:p>
          <a:p>
            <a:pPr marL="0" indent="0">
              <a:buNone/>
            </a:pPr>
            <a:r>
              <a:rPr lang="en-US" sz="3200" dirty="0">
                <a:solidFill>
                  <a:srgbClr val="7030A0"/>
                </a:solidFill>
              </a:rPr>
              <a:t>B-79,000</a:t>
            </a:r>
          </a:p>
          <a:p>
            <a:pPr marL="0" indent="0">
              <a:buNone/>
            </a:pPr>
            <a:r>
              <a:rPr lang="en-US" sz="3200" dirty="0">
                <a:solidFill>
                  <a:srgbClr val="C00000"/>
                </a:solidFill>
              </a:rPr>
              <a:t>C-60,000</a:t>
            </a:r>
          </a:p>
        </p:txBody>
      </p:sp>
    </p:spTree>
    <p:extLst>
      <p:ext uri="{BB962C8B-B14F-4D97-AF65-F5344CB8AC3E}">
        <p14:creationId xmlns:p14="http://schemas.microsoft.com/office/powerpoint/2010/main" val="234884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Published in</a:t>
            </a:r>
          </a:p>
          <a:p>
            <a:pPr marL="0" indent="0">
              <a:buNone/>
            </a:pPr>
            <a:endParaRPr lang="en-US" sz="3200" dirty="0"/>
          </a:p>
          <a:p>
            <a:pPr marL="0" indent="0">
              <a:buNone/>
            </a:pPr>
            <a:r>
              <a:rPr lang="en-US" sz="3200" dirty="0">
                <a:solidFill>
                  <a:srgbClr val="0070C0"/>
                </a:solidFill>
              </a:rPr>
              <a:t>A-2005</a:t>
            </a:r>
          </a:p>
          <a:p>
            <a:pPr marL="0" indent="0">
              <a:buNone/>
            </a:pPr>
            <a:r>
              <a:rPr lang="en-US" sz="3200" dirty="0">
                <a:solidFill>
                  <a:srgbClr val="7030A0"/>
                </a:solidFill>
              </a:rPr>
              <a:t>B-1979</a:t>
            </a:r>
          </a:p>
          <a:p>
            <a:pPr marL="0" indent="0">
              <a:buNone/>
            </a:pPr>
            <a:r>
              <a:rPr lang="en-US" sz="3200" dirty="0">
                <a:solidFill>
                  <a:srgbClr val="C00000"/>
                </a:solidFill>
              </a:rPr>
              <a:t>C-1954</a:t>
            </a:r>
          </a:p>
        </p:txBody>
      </p:sp>
    </p:spTree>
    <p:extLst>
      <p:ext uri="{BB962C8B-B14F-4D97-AF65-F5344CB8AC3E}">
        <p14:creationId xmlns:p14="http://schemas.microsoft.com/office/powerpoint/2010/main" val="44958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fontScale="92500" lnSpcReduction="20000"/>
          </a:bodyPr>
          <a:lstStyle/>
          <a:p>
            <a:endParaRPr lang="en-US" sz="3200" dirty="0"/>
          </a:p>
          <a:p>
            <a:pPr marL="0" indent="0">
              <a:buNone/>
            </a:pPr>
            <a:r>
              <a:rPr lang="en-US" sz="3200" dirty="0"/>
              <a:t>First sentence -</a:t>
            </a:r>
          </a:p>
          <a:p>
            <a:pPr marL="0" indent="0">
              <a:buNone/>
            </a:pPr>
            <a:endParaRPr lang="en-US" sz="3200" dirty="0"/>
          </a:p>
          <a:p>
            <a:pPr marL="0" indent="0">
              <a:buNone/>
            </a:pPr>
            <a:r>
              <a:rPr lang="en-US" sz="3200" dirty="0">
                <a:solidFill>
                  <a:srgbClr val="0070C0"/>
                </a:solidFill>
              </a:rPr>
              <a:t>A- “My name is Kathy H.”</a:t>
            </a:r>
          </a:p>
          <a:p>
            <a:pPr marL="0" indent="0">
              <a:buNone/>
            </a:pPr>
            <a:r>
              <a:rPr lang="en-US" sz="3200" dirty="0">
                <a:solidFill>
                  <a:srgbClr val="7030A0"/>
                </a:solidFill>
              </a:rPr>
              <a:t>B- “I lost my arm on my last trip home. My left arm.”</a:t>
            </a:r>
          </a:p>
          <a:p>
            <a:pPr marL="0" indent="0">
              <a:buNone/>
            </a:pPr>
            <a:r>
              <a:rPr lang="en-US" sz="3200" dirty="0">
                <a:solidFill>
                  <a:srgbClr val="C00000"/>
                </a:solidFill>
              </a:rPr>
              <a:t>C- “The boy with fair hair lowered himself down the last few feet of rock and began to pick his way toward the lagoon.”</a:t>
            </a:r>
          </a:p>
        </p:txBody>
      </p:sp>
    </p:spTree>
    <p:extLst>
      <p:ext uri="{BB962C8B-B14F-4D97-AF65-F5344CB8AC3E}">
        <p14:creationId xmlns:p14="http://schemas.microsoft.com/office/powerpoint/2010/main" val="233234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a:xfrm>
            <a:off x="680321" y="2336873"/>
            <a:ext cx="10101093" cy="3599316"/>
          </a:xfrm>
        </p:spPr>
        <p:txBody>
          <a:bodyPr>
            <a:normAutofit fontScale="77500" lnSpcReduction="20000"/>
          </a:bodyPr>
          <a:lstStyle/>
          <a:p>
            <a:endParaRPr lang="en-US" sz="3200" dirty="0"/>
          </a:p>
          <a:p>
            <a:pPr marL="0" indent="0">
              <a:buNone/>
            </a:pPr>
            <a:r>
              <a:rPr lang="en-US" sz="3200" dirty="0"/>
              <a:t>I want a book that was written by</a:t>
            </a:r>
          </a:p>
          <a:p>
            <a:pPr marL="0" indent="0">
              <a:buNone/>
            </a:pPr>
            <a:endParaRPr lang="en-US" sz="3200" dirty="0"/>
          </a:p>
          <a:p>
            <a:pPr marL="0" indent="0">
              <a:buNone/>
            </a:pPr>
            <a:r>
              <a:rPr lang="en-US" sz="3200" dirty="0">
                <a:solidFill>
                  <a:srgbClr val="0070C0"/>
                </a:solidFill>
              </a:rPr>
              <a:t>A-A Japanese-British author who won the Nobel Prize in literature and is still living and writing today</a:t>
            </a:r>
          </a:p>
          <a:p>
            <a:pPr marL="0" indent="0">
              <a:buNone/>
            </a:pPr>
            <a:r>
              <a:rPr lang="en-US" sz="3200" dirty="0">
                <a:solidFill>
                  <a:srgbClr val="7030A0"/>
                </a:solidFill>
              </a:rPr>
              <a:t>B-An African American author who is considered a pioneer of American science fiction</a:t>
            </a:r>
          </a:p>
          <a:p>
            <a:pPr marL="0" indent="0">
              <a:buNone/>
            </a:pPr>
            <a:r>
              <a:rPr lang="en-US" sz="3200" dirty="0">
                <a:solidFill>
                  <a:srgbClr val="C00000"/>
                </a:solidFill>
              </a:rPr>
              <a:t>C-A British author who served in the Navy during WWII and later became an all-boys schoolteacher, noting similar patterns in human behavior</a:t>
            </a:r>
          </a:p>
        </p:txBody>
      </p:sp>
    </p:spTree>
    <p:extLst>
      <p:ext uri="{BB962C8B-B14F-4D97-AF65-F5344CB8AC3E}">
        <p14:creationId xmlns:p14="http://schemas.microsoft.com/office/powerpoint/2010/main" val="364746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I like to read from the perspective of a…</a:t>
            </a:r>
          </a:p>
          <a:p>
            <a:pPr marL="0" indent="0">
              <a:buNone/>
            </a:pPr>
            <a:endParaRPr lang="en-US" sz="3200" dirty="0"/>
          </a:p>
          <a:p>
            <a:pPr marL="0" indent="0">
              <a:buNone/>
            </a:pPr>
            <a:r>
              <a:rPr lang="en-US" sz="3200" dirty="0">
                <a:solidFill>
                  <a:srgbClr val="0070C0"/>
                </a:solidFill>
              </a:rPr>
              <a:t>A-Female main character</a:t>
            </a:r>
          </a:p>
          <a:p>
            <a:pPr marL="0" indent="0">
              <a:buNone/>
            </a:pPr>
            <a:r>
              <a:rPr lang="en-US" sz="3200" dirty="0">
                <a:solidFill>
                  <a:srgbClr val="7030A0"/>
                </a:solidFill>
              </a:rPr>
              <a:t>B-Female main character</a:t>
            </a:r>
          </a:p>
          <a:p>
            <a:pPr marL="0" indent="0">
              <a:buNone/>
            </a:pPr>
            <a:r>
              <a:rPr lang="en-US" sz="3200" dirty="0">
                <a:solidFill>
                  <a:srgbClr val="C00000"/>
                </a:solidFill>
              </a:rPr>
              <a:t>C-Male main characters</a:t>
            </a:r>
          </a:p>
        </p:txBody>
      </p:sp>
    </p:spTree>
    <p:extLst>
      <p:ext uri="{BB962C8B-B14F-4D97-AF65-F5344CB8AC3E}">
        <p14:creationId xmlns:p14="http://schemas.microsoft.com/office/powerpoint/2010/main" val="391730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I want the main character to be</a:t>
            </a:r>
          </a:p>
          <a:p>
            <a:pPr marL="0" indent="0">
              <a:buNone/>
            </a:pPr>
            <a:endParaRPr lang="en-US" sz="3200" dirty="0"/>
          </a:p>
          <a:p>
            <a:pPr marL="0" indent="0">
              <a:buNone/>
            </a:pPr>
            <a:r>
              <a:rPr lang="en-US" sz="3200" dirty="0">
                <a:solidFill>
                  <a:srgbClr val="0070C0"/>
                </a:solidFill>
              </a:rPr>
              <a:t>A-Introspective and kind</a:t>
            </a:r>
          </a:p>
          <a:p>
            <a:pPr marL="0" indent="0">
              <a:buNone/>
            </a:pPr>
            <a:r>
              <a:rPr lang="en-US" sz="3200" dirty="0">
                <a:solidFill>
                  <a:srgbClr val="7030A0"/>
                </a:solidFill>
              </a:rPr>
              <a:t>B-Fierce and independent</a:t>
            </a:r>
          </a:p>
          <a:p>
            <a:pPr marL="0" indent="0">
              <a:buNone/>
            </a:pPr>
            <a:r>
              <a:rPr lang="en-US" sz="3200" dirty="0">
                <a:solidFill>
                  <a:srgbClr val="C00000"/>
                </a:solidFill>
              </a:rPr>
              <a:t>C-Virtuous yet imperfect</a:t>
            </a:r>
          </a:p>
        </p:txBody>
      </p:sp>
    </p:spTree>
    <p:extLst>
      <p:ext uri="{BB962C8B-B14F-4D97-AF65-F5344CB8AC3E}">
        <p14:creationId xmlns:p14="http://schemas.microsoft.com/office/powerpoint/2010/main" val="287022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I prefer the sub-genres</a:t>
            </a:r>
          </a:p>
          <a:p>
            <a:pPr marL="0" indent="0">
              <a:buNone/>
            </a:pPr>
            <a:endParaRPr lang="en-US" sz="3200" dirty="0"/>
          </a:p>
          <a:p>
            <a:pPr marL="0" indent="0">
              <a:buNone/>
            </a:pPr>
            <a:r>
              <a:rPr lang="en-US" sz="3200" dirty="0">
                <a:solidFill>
                  <a:srgbClr val="0070C0"/>
                </a:solidFill>
              </a:rPr>
              <a:t>A-Science-fiction and Coming-of-age</a:t>
            </a:r>
          </a:p>
          <a:p>
            <a:pPr marL="0" indent="0">
              <a:buNone/>
            </a:pPr>
            <a:r>
              <a:rPr lang="en-US" sz="3200" dirty="0">
                <a:solidFill>
                  <a:srgbClr val="7030A0"/>
                </a:solidFill>
              </a:rPr>
              <a:t>B-Science-fiction and Survival situations</a:t>
            </a:r>
          </a:p>
          <a:p>
            <a:pPr marL="0" indent="0">
              <a:buNone/>
            </a:pPr>
            <a:r>
              <a:rPr lang="en-US" sz="3200" dirty="0">
                <a:solidFill>
                  <a:srgbClr val="C00000"/>
                </a:solidFill>
              </a:rPr>
              <a:t>C-Allegorical tales about war and childhood</a:t>
            </a:r>
          </a:p>
        </p:txBody>
      </p:sp>
    </p:spTree>
    <p:extLst>
      <p:ext uri="{BB962C8B-B14F-4D97-AF65-F5344CB8AC3E}">
        <p14:creationId xmlns:p14="http://schemas.microsoft.com/office/powerpoint/2010/main" val="40692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Love appears in the novel in the form of</a:t>
            </a:r>
          </a:p>
          <a:p>
            <a:pPr marL="0" indent="0">
              <a:buNone/>
            </a:pPr>
            <a:endParaRPr lang="en-US" sz="3200" dirty="0"/>
          </a:p>
          <a:p>
            <a:pPr marL="0" indent="0">
              <a:buNone/>
            </a:pPr>
            <a:r>
              <a:rPr lang="en-US" sz="3200" dirty="0">
                <a:solidFill>
                  <a:srgbClr val="0070C0"/>
                </a:solidFill>
              </a:rPr>
              <a:t>A-Young/First love and frenemies</a:t>
            </a:r>
          </a:p>
          <a:p>
            <a:pPr marL="0" indent="0">
              <a:buNone/>
            </a:pPr>
            <a:r>
              <a:rPr lang="en-US" sz="3200" dirty="0">
                <a:solidFill>
                  <a:srgbClr val="7030A0"/>
                </a:solidFill>
              </a:rPr>
              <a:t>B-Marriage, friendship, family</a:t>
            </a:r>
          </a:p>
          <a:p>
            <a:pPr marL="0" indent="0">
              <a:buNone/>
            </a:pPr>
            <a:r>
              <a:rPr lang="en-US" sz="3200" dirty="0">
                <a:solidFill>
                  <a:srgbClr val="C00000"/>
                </a:solidFill>
              </a:rPr>
              <a:t>C-Friendship and loyalty </a:t>
            </a:r>
          </a:p>
        </p:txBody>
      </p:sp>
    </p:spTree>
    <p:extLst>
      <p:ext uri="{BB962C8B-B14F-4D97-AF65-F5344CB8AC3E}">
        <p14:creationId xmlns:p14="http://schemas.microsoft.com/office/powerpoint/2010/main" val="228905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fontScale="92500" lnSpcReduction="20000"/>
          </a:bodyPr>
          <a:lstStyle/>
          <a:p>
            <a:endParaRPr lang="en-US" sz="3200" dirty="0"/>
          </a:p>
          <a:p>
            <a:pPr marL="0" indent="0">
              <a:buNone/>
            </a:pPr>
            <a:r>
              <a:rPr lang="en-US" sz="3200" dirty="0"/>
              <a:t>I am most intrigued by the topic of</a:t>
            </a:r>
          </a:p>
          <a:p>
            <a:pPr marL="0" indent="0">
              <a:buNone/>
            </a:pPr>
            <a:endParaRPr lang="en-US" sz="3200" dirty="0"/>
          </a:p>
          <a:p>
            <a:pPr marL="0" indent="0">
              <a:buNone/>
            </a:pPr>
            <a:r>
              <a:rPr lang="en-US" sz="3200" dirty="0">
                <a:solidFill>
                  <a:srgbClr val="0070C0"/>
                </a:solidFill>
              </a:rPr>
              <a:t>A-Growing up, first love, artistic expression and fate</a:t>
            </a:r>
          </a:p>
          <a:p>
            <a:pPr marL="0" indent="0">
              <a:buNone/>
            </a:pPr>
            <a:r>
              <a:rPr lang="en-US" sz="3200" dirty="0">
                <a:solidFill>
                  <a:srgbClr val="7030A0"/>
                </a:solidFill>
              </a:rPr>
              <a:t>B-American attitudes about race and slavery and its impact on future generations</a:t>
            </a:r>
          </a:p>
          <a:p>
            <a:pPr marL="0" indent="0">
              <a:buNone/>
            </a:pPr>
            <a:r>
              <a:rPr lang="en-US" sz="3200" dirty="0">
                <a:solidFill>
                  <a:srgbClr val="C00000"/>
                </a:solidFill>
              </a:rPr>
              <a:t>C-Philosophical ideals and how they manifest in survival situations</a:t>
            </a:r>
          </a:p>
        </p:txBody>
      </p:sp>
    </p:spTree>
    <p:extLst>
      <p:ext uri="{BB962C8B-B14F-4D97-AF65-F5344CB8AC3E}">
        <p14:creationId xmlns:p14="http://schemas.microsoft.com/office/powerpoint/2010/main" val="4166728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I want the pacing of the novel to be</a:t>
            </a:r>
          </a:p>
          <a:p>
            <a:pPr marL="0" indent="0">
              <a:buNone/>
            </a:pPr>
            <a:endParaRPr lang="en-US" sz="3200" dirty="0"/>
          </a:p>
          <a:p>
            <a:pPr marL="0" indent="0">
              <a:buNone/>
            </a:pPr>
            <a:r>
              <a:rPr lang="en-US" sz="3200" dirty="0">
                <a:solidFill>
                  <a:srgbClr val="0070C0"/>
                </a:solidFill>
              </a:rPr>
              <a:t>A-thoughtful and compelling</a:t>
            </a:r>
          </a:p>
          <a:p>
            <a:pPr marL="0" indent="0">
              <a:buNone/>
            </a:pPr>
            <a:r>
              <a:rPr lang="en-US" sz="3200" dirty="0">
                <a:solidFill>
                  <a:srgbClr val="7030A0"/>
                </a:solidFill>
              </a:rPr>
              <a:t>B-thrilling, filled with action</a:t>
            </a:r>
          </a:p>
          <a:p>
            <a:pPr marL="0" indent="0">
              <a:buNone/>
            </a:pPr>
            <a:r>
              <a:rPr lang="en-US" sz="3200" dirty="0">
                <a:solidFill>
                  <a:srgbClr val="C00000"/>
                </a:solidFill>
              </a:rPr>
              <a:t>C-a slow descent into utter chaos</a:t>
            </a:r>
          </a:p>
        </p:txBody>
      </p:sp>
    </p:spTree>
    <p:extLst>
      <p:ext uri="{BB962C8B-B14F-4D97-AF65-F5344CB8AC3E}">
        <p14:creationId xmlns:p14="http://schemas.microsoft.com/office/powerpoint/2010/main" val="3126249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9B4F-8889-490F-9AD7-9CF71C8D106D}"/>
              </a:ext>
            </a:extLst>
          </p:cNvPr>
          <p:cNvSpPr>
            <a:spLocks noGrp="1"/>
          </p:cNvSpPr>
          <p:nvPr>
            <p:ph type="title"/>
          </p:nvPr>
        </p:nvSpPr>
        <p:spPr/>
        <p:txBody>
          <a:bodyPr/>
          <a:lstStyle/>
          <a:p>
            <a:r>
              <a:rPr lang="en-US" dirty="0"/>
              <a:t>What is Speculative Fiction?</a:t>
            </a:r>
          </a:p>
        </p:txBody>
      </p:sp>
      <p:sp>
        <p:nvSpPr>
          <p:cNvPr id="3" name="Content Placeholder 2">
            <a:extLst>
              <a:ext uri="{FF2B5EF4-FFF2-40B4-BE49-F238E27FC236}">
                <a16:creationId xmlns:a16="http://schemas.microsoft.com/office/drawing/2014/main" id="{EA448735-4339-488D-AB7B-66F1E9C15D2D}"/>
              </a:ext>
            </a:extLst>
          </p:cNvPr>
          <p:cNvSpPr>
            <a:spLocks noGrp="1"/>
          </p:cNvSpPr>
          <p:nvPr>
            <p:ph idx="1"/>
          </p:nvPr>
        </p:nvSpPr>
        <p:spPr>
          <a:xfrm>
            <a:off x="680321" y="2336873"/>
            <a:ext cx="5497195" cy="3599316"/>
          </a:xfrm>
        </p:spPr>
        <p:txBody>
          <a:bodyPr/>
          <a:lstStyle/>
          <a:p>
            <a:pPr algn="l" fontAlgn="base"/>
            <a:r>
              <a:rPr lang="en-US" b="1" i="0" dirty="0">
                <a:solidFill>
                  <a:srgbClr val="265667"/>
                </a:solidFill>
                <a:effectLst/>
                <a:latin typeface="Open Sans" panose="020B0606030504020204" pitchFamily="34" charset="0"/>
              </a:rPr>
              <a:t>Definition of </a:t>
            </a:r>
            <a:r>
              <a:rPr lang="en-US" b="1" i="1" dirty="0">
                <a:solidFill>
                  <a:srgbClr val="265667"/>
                </a:solidFill>
                <a:effectLst/>
                <a:latin typeface="inherit"/>
              </a:rPr>
              <a:t>speculate</a:t>
            </a:r>
          </a:p>
          <a:p>
            <a:pPr algn="l" fontAlgn="base"/>
            <a:endParaRPr lang="en-US" b="1" i="0" dirty="0">
              <a:solidFill>
                <a:srgbClr val="265667"/>
              </a:solidFill>
              <a:effectLst/>
              <a:latin typeface="Open Sans" panose="020B0606030504020204" pitchFamily="34" charset="0"/>
            </a:endParaRPr>
          </a:p>
          <a:p>
            <a:pPr algn="l" fontAlgn="base"/>
            <a:r>
              <a:rPr lang="en-US" b="1" i="0" dirty="0">
                <a:solidFill>
                  <a:srgbClr val="212529"/>
                </a:solidFill>
                <a:effectLst/>
                <a:latin typeface="Open Sans" panose="020B0606030504020204" pitchFamily="34" charset="0"/>
              </a:rPr>
              <a:t>a</a:t>
            </a:r>
            <a:r>
              <a:rPr lang="en-US" b="1" i="0" dirty="0">
                <a:solidFill>
                  <a:srgbClr val="303336"/>
                </a:solidFill>
                <a:effectLst/>
                <a:latin typeface="inherit"/>
              </a:rPr>
              <a:t>: </a:t>
            </a:r>
            <a:r>
              <a:rPr lang="en-US" b="0" i="0" dirty="0">
                <a:solidFill>
                  <a:srgbClr val="303336"/>
                </a:solidFill>
                <a:effectLst/>
                <a:latin typeface="Open Sans" panose="020B0606030504020204" pitchFamily="34" charset="0"/>
              </a:rPr>
              <a:t>to meditate on or ponder a subject </a:t>
            </a:r>
            <a:r>
              <a:rPr lang="en-US" b="1" i="0" dirty="0">
                <a:solidFill>
                  <a:srgbClr val="303336"/>
                </a:solidFill>
                <a:effectLst/>
                <a:latin typeface="inherit"/>
              </a:rPr>
              <a:t>: </a:t>
            </a:r>
            <a:r>
              <a:rPr lang="en-US" b="0" i="0" u="none" strike="noStrike" cap="all" dirty="0">
                <a:solidFill>
                  <a:schemeClr val="accent1">
                    <a:lumMod val="50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REFLECT</a:t>
            </a:r>
            <a:endParaRPr lang="en-US" b="0" i="0" dirty="0">
              <a:solidFill>
                <a:schemeClr val="accent1">
                  <a:lumMod val="50000"/>
                </a:schemeClr>
              </a:solidFill>
              <a:effectLst/>
              <a:latin typeface="Open Sans" panose="020B0606030504020204" pitchFamily="34" charset="0"/>
            </a:endParaRPr>
          </a:p>
          <a:p>
            <a:pPr algn="l" fontAlgn="base"/>
            <a:r>
              <a:rPr lang="en-US" b="1" i="0" dirty="0">
                <a:solidFill>
                  <a:srgbClr val="212529"/>
                </a:solidFill>
                <a:effectLst/>
                <a:latin typeface="Open Sans" panose="020B0606030504020204" pitchFamily="34" charset="0"/>
              </a:rPr>
              <a:t>b</a:t>
            </a:r>
            <a:r>
              <a:rPr lang="en-US" b="1" i="0" dirty="0">
                <a:solidFill>
                  <a:srgbClr val="303336"/>
                </a:solidFill>
                <a:effectLst/>
                <a:latin typeface="inherit"/>
              </a:rPr>
              <a:t>: </a:t>
            </a:r>
            <a:r>
              <a:rPr lang="en-US" b="0" i="0" dirty="0">
                <a:solidFill>
                  <a:srgbClr val="303336"/>
                </a:solidFill>
                <a:effectLst/>
                <a:latin typeface="Open Sans" panose="020B0606030504020204" pitchFamily="34" charset="0"/>
              </a:rPr>
              <a:t>to review something idly or casually and often inconclusively</a:t>
            </a:r>
            <a:endParaRPr lang="en-US" b="0" i="0" dirty="0">
              <a:solidFill>
                <a:srgbClr val="212529"/>
              </a:solidFill>
              <a:effectLst/>
              <a:latin typeface="Open Sans" panose="020B0606030504020204" pitchFamily="34" charset="0"/>
            </a:endParaRPr>
          </a:p>
          <a:p>
            <a:endParaRPr lang="en-US" dirty="0"/>
          </a:p>
        </p:txBody>
      </p:sp>
      <p:pic>
        <p:nvPicPr>
          <p:cNvPr id="1026" name="Picture 2" descr="What Is Speculative Fiction? | Annie Neugebauer">
            <a:extLst>
              <a:ext uri="{FF2B5EF4-FFF2-40B4-BE49-F238E27FC236}">
                <a16:creationId xmlns:a16="http://schemas.microsoft.com/office/drawing/2014/main" id="{ADDED14F-8242-4BEB-9503-2DCCA6099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766" y="1221852"/>
            <a:ext cx="5248899" cy="521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93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a:xfrm>
            <a:off x="680321" y="2336873"/>
            <a:ext cx="10016032" cy="3599316"/>
          </a:xfrm>
        </p:spPr>
        <p:txBody>
          <a:bodyPr>
            <a:normAutofit fontScale="62500" lnSpcReduction="20000"/>
          </a:bodyPr>
          <a:lstStyle/>
          <a:p>
            <a:r>
              <a:rPr lang="en-US" sz="3200" dirty="0"/>
              <a:t>Please note some sensitive topics. </a:t>
            </a:r>
          </a:p>
          <a:p>
            <a:endParaRPr lang="en-US" sz="3200" dirty="0"/>
          </a:p>
          <a:p>
            <a:r>
              <a:rPr lang="en-US" sz="3200" dirty="0"/>
              <a:t>If you would like to avoid the below topics, choose </a:t>
            </a:r>
            <a:r>
              <a:rPr lang="en-US" sz="3200" i="1" dirty="0">
                <a:solidFill>
                  <a:srgbClr val="00B0F0"/>
                </a:solidFill>
              </a:rPr>
              <a:t>Never Let Me Go</a:t>
            </a:r>
            <a:r>
              <a:rPr lang="en-US" sz="3200" i="1" dirty="0"/>
              <a:t>,</a:t>
            </a:r>
            <a:r>
              <a:rPr lang="en-US" sz="3200" dirty="0"/>
              <a:t> or you can have a discussion with me about the nature of the scene(s), and I can give you some more information. </a:t>
            </a:r>
          </a:p>
          <a:p>
            <a:endParaRPr lang="en-US" sz="3200" dirty="0"/>
          </a:p>
          <a:p>
            <a:r>
              <a:rPr lang="en-US" sz="3200" i="1" dirty="0">
                <a:solidFill>
                  <a:srgbClr val="7030A0"/>
                </a:solidFill>
              </a:rPr>
              <a:t>Kindred</a:t>
            </a:r>
            <a:r>
              <a:rPr lang="en-US" sz="3200" dirty="0"/>
              <a:t> describes the atrocities of slavery. As such, it includes racial slurs, violence and sexual assault. (the SA does not happen to the </a:t>
            </a:r>
            <a:r>
              <a:rPr lang="en-US" sz="3200" dirty="0" err="1"/>
              <a:t>p.o.v</a:t>
            </a:r>
            <a:r>
              <a:rPr lang="en-US" sz="3200" dirty="0"/>
              <a:t>. character, but there are descriptions and intense scenes around the topic).  </a:t>
            </a:r>
          </a:p>
          <a:p>
            <a:endParaRPr lang="en-US" sz="3200" dirty="0"/>
          </a:p>
          <a:p>
            <a:r>
              <a:rPr lang="en-US" sz="3200" i="1" dirty="0">
                <a:solidFill>
                  <a:srgbClr val="FF0000"/>
                </a:solidFill>
              </a:rPr>
              <a:t>Lord of the Flies </a:t>
            </a:r>
            <a:r>
              <a:rPr lang="en-US" sz="3200" dirty="0"/>
              <a:t>is an allegory of war and does contain some graphic violence towards animals and people. </a:t>
            </a:r>
          </a:p>
          <a:p>
            <a:endParaRPr lang="en-US" sz="3200" dirty="0"/>
          </a:p>
          <a:p>
            <a:endParaRPr lang="en-US" sz="3200" dirty="0"/>
          </a:p>
        </p:txBody>
      </p:sp>
    </p:spTree>
    <p:extLst>
      <p:ext uri="{BB962C8B-B14F-4D97-AF65-F5344CB8AC3E}">
        <p14:creationId xmlns:p14="http://schemas.microsoft.com/office/powerpoint/2010/main" val="24081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80EA-F44C-40B7-91CD-0040111385D0}"/>
              </a:ext>
            </a:extLst>
          </p:cNvPr>
          <p:cNvSpPr>
            <a:spLocks noGrp="1"/>
          </p:cNvSpPr>
          <p:nvPr>
            <p:ph type="title"/>
          </p:nvPr>
        </p:nvSpPr>
        <p:spPr/>
        <p:txBody>
          <a:bodyPr/>
          <a:lstStyle/>
          <a:p>
            <a:r>
              <a:rPr lang="en-US" dirty="0"/>
              <a:t>Synopses – Never Let Me Go</a:t>
            </a:r>
          </a:p>
        </p:txBody>
      </p:sp>
      <p:sp>
        <p:nvSpPr>
          <p:cNvPr id="3" name="Content Placeholder 2">
            <a:extLst>
              <a:ext uri="{FF2B5EF4-FFF2-40B4-BE49-F238E27FC236}">
                <a16:creationId xmlns:a16="http://schemas.microsoft.com/office/drawing/2014/main" id="{BE426236-BEB4-49BC-B789-0CD7A5B4C3E2}"/>
              </a:ext>
            </a:extLst>
          </p:cNvPr>
          <p:cNvSpPr>
            <a:spLocks noGrp="1"/>
          </p:cNvSpPr>
          <p:nvPr>
            <p:ph idx="1"/>
          </p:nvPr>
        </p:nvSpPr>
        <p:spPr>
          <a:xfrm>
            <a:off x="680321" y="2336873"/>
            <a:ext cx="10200200" cy="4323986"/>
          </a:xfrm>
        </p:spPr>
        <p:txBody>
          <a:bodyPr>
            <a:normAutofit fontScale="85000" lnSpcReduction="10000"/>
          </a:bodyPr>
          <a:lstStyle/>
          <a:p>
            <a:pPr marL="0" indent="0">
              <a:buNone/>
            </a:pPr>
            <a:r>
              <a:rPr lang="en-US" i="0" dirty="0">
                <a:solidFill>
                  <a:srgbClr val="0F1111"/>
                </a:solidFill>
                <a:effectLst/>
                <a:latin typeface="Amazon Ember"/>
              </a:rPr>
              <a:t>“This novel with its quiet, devastating power, is a moral experience of the first order” (</a:t>
            </a:r>
            <a:r>
              <a:rPr lang="en-US" i="1" dirty="0">
                <a:solidFill>
                  <a:srgbClr val="0F1111"/>
                </a:solidFill>
                <a:effectLst/>
                <a:latin typeface="Amazon Ember"/>
              </a:rPr>
              <a:t>The Plain Dealer</a:t>
            </a:r>
            <a:r>
              <a:rPr lang="en-US" i="0" dirty="0">
                <a:solidFill>
                  <a:srgbClr val="0F1111"/>
                </a:solidFill>
                <a:effectLst/>
                <a:latin typeface="Amazon Ember"/>
              </a:rPr>
              <a:t>)</a:t>
            </a:r>
          </a:p>
          <a:p>
            <a:pPr marL="0" indent="0">
              <a:buNone/>
            </a:pPr>
            <a:r>
              <a:rPr lang="en-US" i="0" dirty="0">
                <a:solidFill>
                  <a:srgbClr val="0F1111"/>
                </a:solidFill>
                <a:effectLst/>
                <a:latin typeface="Amazon Ember"/>
              </a:rPr>
              <a:t> </a:t>
            </a:r>
          </a:p>
          <a:p>
            <a:pPr marL="0" indent="0">
              <a:buNone/>
            </a:pPr>
            <a:r>
              <a:rPr lang="en-US" i="0" dirty="0">
                <a:solidFill>
                  <a:srgbClr val="0F1111"/>
                </a:solidFill>
                <a:effectLst/>
                <a:latin typeface="Amazon Ember"/>
              </a:rPr>
              <a:t>“An elegant nightmare…a movingly sympathetic portrait of lost souls” (</a:t>
            </a:r>
            <a:r>
              <a:rPr lang="en-US" i="1" dirty="0">
                <a:solidFill>
                  <a:srgbClr val="0F1111"/>
                </a:solidFill>
                <a:effectLst/>
                <a:latin typeface="Amazon Ember"/>
              </a:rPr>
              <a:t>Forbes</a:t>
            </a:r>
            <a:r>
              <a:rPr lang="en-US" i="0" dirty="0">
                <a:solidFill>
                  <a:srgbClr val="0F1111"/>
                </a:solidFill>
                <a:effectLst/>
                <a:latin typeface="Amazon Ember"/>
              </a:rPr>
              <a:t>)</a:t>
            </a:r>
          </a:p>
          <a:p>
            <a:pPr marL="0" indent="0">
              <a:buNone/>
            </a:pPr>
            <a:endParaRPr lang="en-US" b="1" i="0" dirty="0">
              <a:solidFill>
                <a:srgbClr val="0F1111"/>
              </a:solidFill>
              <a:effectLst/>
              <a:latin typeface="Amazon Ember"/>
            </a:endParaRPr>
          </a:p>
          <a:p>
            <a:r>
              <a:rPr lang="en-US" b="1" i="0" dirty="0">
                <a:solidFill>
                  <a:srgbClr val="0F1111"/>
                </a:solidFill>
                <a:effectLst/>
                <a:latin typeface="Amazon Ember"/>
              </a:rPr>
              <a:t>From the winner of the Nobel Prize in Literature and author of the Booker Prize–winning novel </a:t>
            </a:r>
            <a:r>
              <a:rPr lang="en-US" b="1" i="1" dirty="0">
                <a:solidFill>
                  <a:srgbClr val="0F1111"/>
                </a:solidFill>
                <a:effectLst/>
                <a:latin typeface="Amazon Ember"/>
              </a:rPr>
              <a:t>The Remains of the Day</a:t>
            </a:r>
            <a:r>
              <a:rPr lang="en-US" b="1" i="0" dirty="0">
                <a:solidFill>
                  <a:srgbClr val="0F1111"/>
                </a:solidFill>
                <a:effectLst/>
                <a:latin typeface="Amazon Ember"/>
              </a:rPr>
              <a:t> comes a devastating novel of innocence, knowledge, and loss.</a:t>
            </a:r>
            <a:br>
              <a:rPr lang="en-US" dirty="0"/>
            </a:br>
            <a:r>
              <a:rPr lang="en-US" b="1" i="0" dirty="0">
                <a:solidFill>
                  <a:srgbClr val="0F1111"/>
                </a:solidFill>
                <a:effectLst/>
                <a:latin typeface="Amazon Ember"/>
              </a:rPr>
              <a:t> </a:t>
            </a:r>
            <a:br>
              <a:rPr lang="en-US" dirty="0"/>
            </a:br>
            <a:r>
              <a:rPr lang="en-US" b="0" i="0" dirty="0">
                <a:solidFill>
                  <a:srgbClr val="0F1111"/>
                </a:solidFill>
                <a:effectLst/>
                <a:latin typeface="Amazon Ember"/>
              </a:rPr>
              <a:t>As children, Kathy, Ruth, and Tommy were students at Hailsham, an exclusive boarding school secluded in the English countryside. It was a place of mercurial cliques and mysterious rules where teachers were constantly reminding their charges of how special they were. Now, years later, Kathy is a young woman. Ruth and Tommy have reentered her life. And for the first time she is beginning to look back at their shared past and understand just what it is that makes them special—and how that gift will shape the rest of their time together. Suspenseful, moving, beautifully atmospheric, </a:t>
            </a:r>
            <a:r>
              <a:rPr lang="en-US" b="0" i="1" dirty="0">
                <a:solidFill>
                  <a:srgbClr val="0F1111"/>
                </a:solidFill>
                <a:effectLst/>
                <a:latin typeface="Amazon Ember"/>
              </a:rPr>
              <a:t>Never Let Me Go</a:t>
            </a:r>
            <a:r>
              <a:rPr lang="en-US" b="0" i="0" dirty="0">
                <a:solidFill>
                  <a:srgbClr val="0F1111"/>
                </a:solidFill>
                <a:effectLst/>
                <a:latin typeface="Amazon Ember"/>
              </a:rPr>
              <a:t> is modern classic.</a:t>
            </a:r>
            <a:endParaRPr lang="en-US" dirty="0"/>
          </a:p>
        </p:txBody>
      </p:sp>
    </p:spTree>
    <p:extLst>
      <p:ext uri="{BB962C8B-B14F-4D97-AF65-F5344CB8AC3E}">
        <p14:creationId xmlns:p14="http://schemas.microsoft.com/office/powerpoint/2010/main" val="113709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80EA-F44C-40B7-91CD-0040111385D0}"/>
              </a:ext>
            </a:extLst>
          </p:cNvPr>
          <p:cNvSpPr>
            <a:spLocks noGrp="1"/>
          </p:cNvSpPr>
          <p:nvPr>
            <p:ph type="title"/>
          </p:nvPr>
        </p:nvSpPr>
        <p:spPr/>
        <p:txBody>
          <a:bodyPr/>
          <a:lstStyle/>
          <a:p>
            <a:r>
              <a:rPr lang="en-US" dirty="0"/>
              <a:t>Synopses – Kindred</a:t>
            </a:r>
          </a:p>
        </p:txBody>
      </p:sp>
      <p:sp>
        <p:nvSpPr>
          <p:cNvPr id="3" name="Content Placeholder 2">
            <a:extLst>
              <a:ext uri="{FF2B5EF4-FFF2-40B4-BE49-F238E27FC236}">
                <a16:creationId xmlns:a16="http://schemas.microsoft.com/office/drawing/2014/main" id="{BE426236-BEB4-49BC-B789-0CD7A5B4C3E2}"/>
              </a:ext>
            </a:extLst>
          </p:cNvPr>
          <p:cNvSpPr>
            <a:spLocks noGrp="1"/>
          </p:cNvSpPr>
          <p:nvPr>
            <p:ph idx="1"/>
          </p:nvPr>
        </p:nvSpPr>
        <p:spPr>
          <a:xfrm>
            <a:off x="680321" y="2336873"/>
            <a:ext cx="9613861" cy="4038760"/>
          </a:xfrm>
        </p:spPr>
        <p:txBody>
          <a:bodyPr>
            <a:normAutofit fontScale="77500" lnSpcReduction="20000"/>
          </a:bodyPr>
          <a:lstStyle/>
          <a:p>
            <a:pPr marL="0" indent="0">
              <a:buNone/>
            </a:pPr>
            <a:r>
              <a:rPr lang="en-US" b="0" i="0" dirty="0">
                <a:solidFill>
                  <a:srgbClr val="000000"/>
                </a:solidFill>
                <a:effectLst/>
                <a:latin typeface="Lato" panose="020F0502020204030203" pitchFamily="34" charset="0"/>
              </a:rPr>
              <a:t>“Where stories about American slavery are often gratuitous, reducing its horror to explicit violence and brutality, </a:t>
            </a:r>
            <a:r>
              <a:rPr lang="en-US" b="0" i="1" dirty="0">
                <a:solidFill>
                  <a:srgbClr val="000000"/>
                </a:solidFill>
                <a:effectLst/>
                <a:latin typeface="Lato" panose="020F0502020204030203" pitchFamily="34" charset="0"/>
              </a:rPr>
              <a:t>Kindred</a:t>
            </a:r>
            <a:r>
              <a:rPr lang="en-US" b="0" i="0" dirty="0">
                <a:solidFill>
                  <a:srgbClr val="000000"/>
                </a:solidFill>
                <a:effectLst/>
                <a:latin typeface="Lato" panose="020F0502020204030203" pitchFamily="34" charset="0"/>
              </a:rPr>
              <a:t> is controlled and precise” (</a:t>
            </a:r>
            <a:r>
              <a:rPr lang="en-US" b="0" i="1" dirty="0">
                <a:solidFill>
                  <a:srgbClr val="000000"/>
                </a:solidFill>
                <a:effectLst/>
                <a:latin typeface="Lato" panose="020F0502020204030203" pitchFamily="34" charset="0"/>
              </a:rPr>
              <a:t>New York Times</a:t>
            </a:r>
            <a:r>
              <a:rPr lang="en-US" b="0" i="0" dirty="0">
                <a:solidFill>
                  <a:srgbClr val="000000"/>
                </a:solidFill>
                <a:effectLst/>
                <a:latin typeface="Lato" panose="020F0502020204030203" pitchFamily="34" charset="0"/>
              </a:rPr>
              <a:t>).</a:t>
            </a:r>
            <a:br>
              <a:rPr lang="en-US" dirty="0"/>
            </a:br>
            <a:br>
              <a:rPr lang="en-US" dirty="0"/>
            </a:br>
            <a:r>
              <a:rPr lang="en-US" b="0" i="0" dirty="0">
                <a:solidFill>
                  <a:srgbClr val="000000"/>
                </a:solidFill>
                <a:effectLst/>
                <a:latin typeface="Lato" panose="020F0502020204030203" pitchFamily="34" charset="0"/>
              </a:rPr>
              <a:t>“Reading Octavia Butler taught me to dream big, and I think it’s absolutely necessary that everybody have that freedom and that willingness to dream.” </a:t>
            </a:r>
            <a:br>
              <a:rPr lang="en-US" dirty="0"/>
            </a:br>
            <a:r>
              <a:rPr lang="en-US" b="0" i="0" dirty="0">
                <a:solidFill>
                  <a:srgbClr val="000000"/>
                </a:solidFill>
                <a:effectLst/>
                <a:latin typeface="Lato" panose="020F0502020204030203" pitchFamily="34" charset="0"/>
              </a:rPr>
              <a:t>—N. K. Jemisin </a:t>
            </a:r>
            <a:endParaRPr lang="en-US" b="1" i="0" dirty="0">
              <a:solidFill>
                <a:srgbClr val="0F1111"/>
              </a:solidFill>
              <a:effectLst/>
              <a:latin typeface="Amazon Ember"/>
            </a:endParaRPr>
          </a:p>
          <a:p>
            <a:pPr marL="0" indent="0">
              <a:buNone/>
            </a:pPr>
            <a:endParaRPr lang="en-US" b="1" i="0" dirty="0">
              <a:solidFill>
                <a:srgbClr val="0F1111"/>
              </a:solidFill>
              <a:effectLst/>
              <a:latin typeface="Amazon Ember"/>
            </a:endParaRPr>
          </a:p>
          <a:p>
            <a:pPr marL="0" indent="0">
              <a:buNone/>
            </a:pPr>
            <a:r>
              <a:rPr lang="en-US" b="1" i="0" dirty="0">
                <a:solidFill>
                  <a:srgbClr val="0F1111"/>
                </a:solidFill>
                <a:effectLst/>
                <a:latin typeface="Amazon Ember"/>
              </a:rPr>
              <a:t>The visionary author’s masterpiece pulls us—along with her Black female hero—through time to face the horrors of slavery and explore the impacts of racism, sexism, and white supremacy.</a:t>
            </a:r>
            <a:br>
              <a:rPr lang="en-US" dirty="0"/>
            </a:br>
            <a:br>
              <a:rPr lang="en-US" dirty="0"/>
            </a:br>
            <a:r>
              <a:rPr lang="en-US" b="0" i="0" dirty="0">
                <a:solidFill>
                  <a:srgbClr val="0F1111"/>
                </a:solidFill>
                <a:effectLst/>
                <a:latin typeface="Amazon Ember"/>
              </a:rPr>
              <a:t>Dana, a modern black woman (in the 1970s), is celebrating her twenty-sixth birthday with her new husband when she is snatched abruptly from her home in California and transported to the antebellum South. Rufus, the white son of a plantation owner, is drowning, and Dana has been summoned to save him. Dana is drawn back repeatedly through time to the slave quarters, and each time the stay grows longer, more arduous, and more dangerous until it is uncertain whether or not Dana's life will end, long before it has a chance to begin.</a:t>
            </a:r>
            <a:endParaRPr lang="en-US" dirty="0"/>
          </a:p>
        </p:txBody>
      </p:sp>
    </p:spTree>
    <p:extLst>
      <p:ext uri="{BB962C8B-B14F-4D97-AF65-F5344CB8AC3E}">
        <p14:creationId xmlns:p14="http://schemas.microsoft.com/office/powerpoint/2010/main" val="2522310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980EA-F44C-40B7-91CD-0040111385D0}"/>
              </a:ext>
            </a:extLst>
          </p:cNvPr>
          <p:cNvSpPr>
            <a:spLocks noGrp="1"/>
          </p:cNvSpPr>
          <p:nvPr>
            <p:ph type="title"/>
          </p:nvPr>
        </p:nvSpPr>
        <p:spPr/>
        <p:txBody>
          <a:bodyPr/>
          <a:lstStyle/>
          <a:p>
            <a:r>
              <a:rPr lang="en-US" dirty="0"/>
              <a:t>Synopses – Lord of the Flies</a:t>
            </a:r>
          </a:p>
        </p:txBody>
      </p:sp>
      <p:sp>
        <p:nvSpPr>
          <p:cNvPr id="3" name="Content Placeholder 2">
            <a:extLst>
              <a:ext uri="{FF2B5EF4-FFF2-40B4-BE49-F238E27FC236}">
                <a16:creationId xmlns:a16="http://schemas.microsoft.com/office/drawing/2014/main" id="{BE426236-BEB4-49BC-B789-0CD7A5B4C3E2}"/>
              </a:ext>
            </a:extLst>
          </p:cNvPr>
          <p:cNvSpPr>
            <a:spLocks noGrp="1"/>
          </p:cNvSpPr>
          <p:nvPr>
            <p:ph idx="1"/>
          </p:nvPr>
        </p:nvSpPr>
        <p:spPr>
          <a:xfrm>
            <a:off x="680321" y="2336873"/>
            <a:ext cx="9613861" cy="4351006"/>
          </a:xfrm>
        </p:spPr>
        <p:txBody>
          <a:bodyPr>
            <a:normAutofit fontScale="85000" lnSpcReduction="20000"/>
          </a:bodyPr>
          <a:lstStyle/>
          <a:p>
            <a:pPr marL="0" indent="0">
              <a:buNone/>
            </a:pPr>
            <a:r>
              <a:rPr lang="en-US" dirty="0">
                <a:solidFill>
                  <a:schemeClr val="bg1"/>
                </a:solidFill>
                <a:effectLst/>
              </a:rPr>
              <a:t>"To me Lord of the Flies has always represented what novels are for, what makes them indispensable." -Stephen King</a:t>
            </a:r>
          </a:p>
          <a:p>
            <a:endParaRPr lang="en-US" b="1" dirty="0">
              <a:solidFill>
                <a:schemeClr val="bg1"/>
              </a:solidFill>
              <a:effectLst/>
            </a:endParaRPr>
          </a:p>
          <a:p>
            <a:pPr marL="0" indent="0">
              <a:buNone/>
            </a:pPr>
            <a:r>
              <a:rPr lang="en-US" b="1" dirty="0">
                <a:solidFill>
                  <a:schemeClr val="bg1"/>
                </a:solidFill>
                <a:effectLst/>
              </a:rPr>
              <a:t>Golding's classic, startling, and perennially bestselling portrait of human nature remains as provocative today as when it was first published. This beautiful new edition features French flaps and rough fronts, making it a must-have for fans of this seminal work.</a:t>
            </a:r>
          </a:p>
          <a:p>
            <a:endParaRPr lang="en-US" dirty="0">
              <a:solidFill>
                <a:schemeClr val="bg1"/>
              </a:solidFill>
              <a:effectLst/>
            </a:endParaRPr>
          </a:p>
          <a:p>
            <a:pPr marL="0" indent="0">
              <a:buNone/>
            </a:pPr>
            <a:r>
              <a:rPr lang="en-US" dirty="0">
                <a:solidFill>
                  <a:schemeClr val="bg1"/>
                </a:solidFill>
                <a:effectLst/>
              </a:rPr>
              <a:t>William Golding's compelling story about a group of very ordinary small boys marooned on a coral island has become a modern classic. At first it seems as though it is all going to be great fun; but the fun before long becomes furious and life on the island turns into a nightmare of panic and death. As ordinary standards of behavior collapse, the whole world the boys know collapses with them—the world of cricket and homework and adventure stories—and another world is revealed beneath, primitive and terrible. Labeled a parable, an allegory, a myth, a morality tale, a parody, a political treatise, even a vision of the apocalypse, Lord of the Flies has established itself as a true classic.</a:t>
            </a:r>
          </a:p>
        </p:txBody>
      </p:sp>
    </p:spTree>
    <p:extLst>
      <p:ext uri="{BB962C8B-B14F-4D97-AF65-F5344CB8AC3E}">
        <p14:creationId xmlns:p14="http://schemas.microsoft.com/office/powerpoint/2010/main" val="160770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9B4F-8889-490F-9AD7-9CF71C8D106D}"/>
              </a:ext>
            </a:extLst>
          </p:cNvPr>
          <p:cNvSpPr>
            <a:spLocks noGrp="1"/>
          </p:cNvSpPr>
          <p:nvPr>
            <p:ph type="title"/>
          </p:nvPr>
        </p:nvSpPr>
        <p:spPr/>
        <p:txBody>
          <a:bodyPr/>
          <a:lstStyle/>
          <a:p>
            <a:r>
              <a:rPr lang="en-US" dirty="0"/>
              <a:t>What is Speculative Fiction?</a:t>
            </a:r>
          </a:p>
        </p:txBody>
      </p:sp>
      <p:sp>
        <p:nvSpPr>
          <p:cNvPr id="3" name="Content Placeholder 2">
            <a:extLst>
              <a:ext uri="{FF2B5EF4-FFF2-40B4-BE49-F238E27FC236}">
                <a16:creationId xmlns:a16="http://schemas.microsoft.com/office/drawing/2014/main" id="{EA448735-4339-488D-AB7B-66F1E9C15D2D}"/>
              </a:ext>
            </a:extLst>
          </p:cNvPr>
          <p:cNvSpPr>
            <a:spLocks noGrp="1"/>
          </p:cNvSpPr>
          <p:nvPr>
            <p:ph idx="1"/>
          </p:nvPr>
        </p:nvSpPr>
        <p:spPr>
          <a:xfrm>
            <a:off x="680321" y="2336873"/>
            <a:ext cx="5497195" cy="3599316"/>
          </a:xfrm>
        </p:spPr>
        <p:txBody>
          <a:bodyPr>
            <a:normAutofit/>
          </a:bodyPr>
          <a:lstStyle/>
          <a:p>
            <a:r>
              <a:rPr lang="en-US" b="1" i="0" dirty="0">
                <a:solidFill>
                  <a:srgbClr val="202122"/>
                </a:solidFill>
                <a:effectLst/>
                <a:latin typeface="Arial" panose="020B0604020202020204" pitchFamily="34" charset="0"/>
              </a:rPr>
              <a:t>Speculative fiction</a:t>
            </a:r>
            <a:r>
              <a:rPr lang="en-US" b="0" i="0" dirty="0">
                <a:solidFill>
                  <a:srgbClr val="202122"/>
                </a:solidFill>
                <a:effectLst/>
                <a:latin typeface="Arial" panose="020B0604020202020204" pitchFamily="34" charset="0"/>
              </a:rPr>
              <a:t> is a broad category of fiction encompassing genres with elements that do not exist in recorded history, nature, or the present universe. Such fiction covers various themes in the context of </a:t>
            </a:r>
            <a:r>
              <a:rPr lang="en-US" b="0" i="0" strike="noStrike" dirty="0">
                <a:solidFill>
                  <a:schemeClr val="bg1"/>
                </a:solidFill>
                <a:effectLst/>
                <a:latin typeface="Arial" panose="020B0604020202020204" pitchFamily="34" charset="0"/>
              </a:rPr>
              <a:t>supernatural</a:t>
            </a:r>
            <a:r>
              <a:rPr lang="en-US" b="0" i="0" dirty="0">
                <a:solidFill>
                  <a:schemeClr val="bg1"/>
                </a:solidFill>
                <a:effectLst/>
                <a:latin typeface="Arial" panose="020B0604020202020204" pitchFamily="34" charset="0"/>
              </a:rPr>
              <a:t>, </a:t>
            </a:r>
            <a:r>
              <a:rPr lang="en-US" b="0" i="0" strike="noStrike" dirty="0">
                <a:solidFill>
                  <a:schemeClr val="bg1"/>
                </a:solidFill>
                <a:effectLst/>
                <a:latin typeface="Arial" panose="020B0604020202020204" pitchFamily="34" charset="0"/>
              </a:rPr>
              <a:t>futuristic</a:t>
            </a:r>
            <a:r>
              <a:rPr lang="en-US" b="0" i="0" dirty="0">
                <a:solidFill>
                  <a:schemeClr val="bg1"/>
                </a:solidFill>
                <a:effectLst/>
                <a:latin typeface="Arial" panose="020B0604020202020204" pitchFamily="34" charset="0"/>
              </a:rPr>
              <a:t>, </a:t>
            </a:r>
            <a:r>
              <a:rPr lang="en-US" b="0" i="0" dirty="0">
                <a:solidFill>
                  <a:srgbClr val="202122"/>
                </a:solidFill>
                <a:effectLst/>
                <a:latin typeface="Arial" panose="020B0604020202020204" pitchFamily="34" charset="0"/>
              </a:rPr>
              <a:t>and other imaginative realms.</a:t>
            </a:r>
          </a:p>
          <a:p>
            <a:pPr marL="0" indent="0">
              <a:buNone/>
            </a:pPr>
            <a:endParaRPr lang="en-US" dirty="0">
              <a:solidFill>
                <a:srgbClr val="202122"/>
              </a:solidFill>
              <a:effectLst/>
              <a:latin typeface="Arial" panose="020B0604020202020204" pitchFamily="34" charset="0"/>
            </a:endParaRPr>
          </a:p>
        </p:txBody>
      </p:sp>
      <p:pic>
        <p:nvPicPr>
          <p:cNvPr id="1026" name="Picture 2" descr="What Is Speculative Fiction? | Annie Neugebauer">
            <a:extLst>
              <a:ext uri="{FF2B5EF4-FFF2-40B4-BE49-F238E27FC236}">
                <a16:creationId xmlns:a16="http://schemas.microsoft.com/office/drawing/2014/main" id="{ADDED14F-8242-4BEB-9503-2DCCA6099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766" y="1221852"/>
            <a:ext cx="5248899" cy="521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6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D4C7-01DF-490F-BB16-AE3CF8D78510}"/>
              </a:ext>
            </a:extLst>
          </p:cNvPr>
          <p:cNvSpPr>
            <a:spLocks noGrp="1"/>
          </p:cNvSpPr>
          <p:nvPr>
            <p:ph type="title"/>
          </p:nvPr>
        </p:nvSpPr>
        <p:spPr/>
        <p:txBody>
          <a:bodyPr/>
          <a:lstStyle/>
          <a:p>
            <a:r>
              <a:rPr lang="en-US" dirty="0"/>
              <a:t>Some examples of speculative fiction</a:t>
            </a:r>
          </a:p>
        </p:txBody>
      </p:sp>
      <p:pic>
        <p:nvPicPr>
          <p:cNvPr id="4" name="Children of Men Official Trailer">
            <a:hlinkClick r:id="" action="ppaction://media"/>
            <a:extLst>
              <a:ext uri="{FF2B5EF4-FFF2-40B4-BE49-F238E27FC236}">
                <a16:creationId xmlns:a16="http://schemas.microsoft.com/office/drawing/2014/main" id="{75EB36CF-2D9A-487C-B7F7-EEF5EF5A11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250" y="666820"/>
            <a:ext cx="10057932" cy="5437952"/>
          </a:xfrm>
        </p:spPr>
      </p:pic>
    </p:spTree>
    <p:extLst>
      <p:ext uri="{BB962C8B-B14F-4D97-AF65-F5344CB8AC3E}">
        <p14:creationId xmlns:p14="http://schemas.microsoft.com/office/powerpoint/2010/main" val="24074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7500-01D8-4F50-8DE0-85E6885A1BA2}"/>
              </a:ext>
            </a:extLst>
          </p:cNvPr>
          <p:cNvSpPr>
            <a:spLocks noGrp="1"/>
          </p:cNvSpPr>
          <p:nvPr>
            <p:ph type="title"/>
          </p:nvPr>
        </p:nvSpPr>
        <p:spPr/>
        <p:txBody>
          <a:bodyPr/>
          <a:lstStyle/>
          <a:p>
            <a:r>
              <a:rPr lang="en-US" i="1" dirty="0"/>
              <a:t>Children of Men</a:t>
            </a:r>
          </a:p>
        </p:txBody>
      </p:sp>
      <p:sp>
        <p:nvSpPr>
          <p:cNvPr id="3" name="Content Placeholder 2">
            <a:extLst>
              <a:ext uri="{FF2B5EF4-FFF2-40B4-BE49-F238E27FC236}">
                <a16:creationId xmlns:a16="http://schemas.microsoft.com/office/drawing/2014/main" id="{5781090D-0ED7-4369-A84C-B6669317EAC3}"/>
              </a:ext>
            </a:extLst>
          </p:cNvPr>
          <p:cNvSpPr>
            <a:spLocks noGrp="1"/>
          </p:cNvSpPr>
          <p:nvPr>
            <p:ph idx="1"/>
          </p:nvPr>
        </p:nvSpPr>
        <p:spPr>
          <a:xfrm>
            <a:off x="680322" y="2336873"/>
            <a:ext cx="5037572" cy="4290430"/>
          </a:xfrm>
        </p:spPr>
        <p:txBody>
          <a:bodyPr>
            <a:normAutofit fontScale="92500" lnSpcReduction="20000"/>
          </a:bodyPr>
          <a:lstStyle/>
          <a:p>
            <a:r>
              <a:rPr lang="en-US" dirty="0"/>
              <a:t>What does the author “speculate” has happened?</a:t>
            </a:r>
          </a:p>
          <a:p>
            <a:endParaRPr lang="en-US" dirty="0"/>
          </a:p>
          <a:p>
            <a:r>
              <a:rPr lang="en-US" dirty="0"/>
              <a:t>What sub-genre does this fit into?</a:t>
            </a:r>
          </a:p>
          <a:p>
            <a:endParaRPr lang="en-US" dirty="0"/>
          </a:p>
          <a:p>
            <a:r>
              <a:rPr lang="en-US" dirty="0"/>
              <a:t>Who is the main character?</a:t>
            </a:r>
          </a:p>
          <a:p>
            <a:endParaRPr lang="en-US" dirty="0"/>
          </a:p>
          <a:p>
            <a:r>
              <a:rPr lang="en-US" dirty="0"/>
              <a:t>How are they affected by this issue/problem?</a:t>
            </a:r>
          </a:p>
          <a:p>
            <a:endParaRPr lang="en-US" dirty="0"/>
          </a:p>
          <a:p>
            <a:r>
              <a:rPr lang="en-US" dirty="0"/>
              <a:t>What is their quest? What would “victory” look like?</a:t>
            </a:r>
          </a:p>
          <a:p>
            <a:endParaRPr lang="en-US" dirty="0"/>
          </a:p>
        </p:txBody>
      </p:sp>
      <p:pic>
        <p:nvPicPr>
          <p:cNvPr id="4" name="Picture 2" descr="What Is Speculative Fiction? | Annie Neugebauer">
            <a:extLst>
              <a:ext uri="{FF2B5EF4-FFF2-40B4-BE49-F238E27FC236}">
                <a16:creationId xmlns:a16="http://schemas.microsoft.com/office/drawing/2014/main" id="{58E7A676-BD2A-4523-8026-E9CA4F5F3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766" y="1221852"/>
            <a:ext cx="5248899" cy="521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A2D5-3E8B-4059-A8FB-84A3AA27EA4E}"/>
              </a:ext>
            </a:extLst>
          </p:cNvPr>
          <p:cNvSpPr>
            <a:spLocks noGrp="1"/>
          </p:cNvSpPr>
          <p:nvPr>
            <p:ph type="title"/>
          </p:nvPr>
        </p:nvSpPr>
        <p:spPr/>
        <p:txBody>
          <a:bodyPr/>
          <a:lstStyle/>
          <a:p>
            <a:r>
              <a:rPr lang="en-US" dirty="0"/>
              <a:t>Speculative Fiction	</a:t>
            </a:r>
          </a:p>
        </p:txBody>
      </p:sp>
      <p:sp>
        <p:nvSpPr>
          <p:cNvPr id="3" name="Content Placeholder 2">
            <a:extLst>
              <a:ext uri="{FF2B5EF4-FFF2-40B4-BE49-F238E27FC236}">
                <a16:creationId xmlns:a16="http://schemas.microsoft.com/office/drawing/2014/main" id="{FCDE24B8-0DC3-48F9-BA2D-535CFAA6726C}"/>
              </a:ext>
            </a:extLst>
          </p:cNvPr>
          <p:cNvSpPr>
            <a:spLocks noGrp="1"/>
          </p:cNvSpPr>
          <p:nvPr>
            <p:ph idx="1"/>
          </p:nvPr>
        </p:nvSpPr>
        <p:spPr>
          <a:xfrm>
            <a:off x="680321" y="2336873"/>
            <a:ext cx="10909167" cy="3599316"/>
          </a:xfrm>
        </p:spPr>
        <p:txBody>
          <a:bodyPr>
            <a:normAutofit lnSpcReduction="10000"/>
          </a:bodyPr>
          <a:lstStyle/>
          <a:p>
            <a:r>
              <a:rPr lang="en-US" dirty="0"/>
              <a:t>(1) Asks the question “What if?” and then (2) attempts to answer it on the human scale</a:t>
            </a:r>
          </a:p>
          <a:p>
            <a:endParaRPr lang="en-US" dirty="0"/>
          </a:p>
          <a:p>
            <a:r>
              <a:rPr lang="en-US" dirty="0"/>
              <a:t>What if humankind ran out of water? (apocalyptic)</a:t>
            </a:r>
          </a:p>
          <a:p>
            <a:r>
              <a:rPr lang="en-US" dirty="0"/>
              <a:t>What if space travel was real, but only available to the elite? (science fiction)</a:t>
            </a:r>
          </a:p>
          <a:p>
            <a:r>
              <a:rPr lang="en-US" dirty="0"/>
              <a:t>What if I retold the story of the Odyssey from Penelope’s perspective? (historical fiction)</a:t>
            </a:r>
          </a:p>
          <a:p>
            <a:r>
              <a:rPr lang="en-US" dirty="0"/>
              <a:t>What if an intruder snuck into my </a:t>
            </a:r>
            <a:r>
              <a:rPr lang="en-US" dirty="0" err="1"/>
              <a:t>AirBnB</a:t>
            </a:r>
            <a:r>
              <a:rPr lang="en-US" dirty="0"/>
              <a:t>? (horror)</a:t>
            </a:r>
          </a:p>
        </p:txBody>
      </p:sp>
    </p:spTree>
    <p:extLst>
      <p:ext uri="{BB962C8B-B14F-4D97-AF65-F5344CB8AC3E}">
        <p14:creationId xmlns:p14="http://schemas.microsoft.com/office/powerpoint/2010/main" val="2566194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A2D5-3E8B-4059-A8FB-84A3AA27EA4E}"/>
              </a:ext>
            </a:extLst>
          </p:cNvPr>
          <p:cNvSpPr>
            <a:spLocks noGrp="1"/>
          </p:cNvSpPr>
          <p:nvPr>
            <p:ph type="title"/>
          </p:nvPr>
        </p:nvSpPr>
        <p:spPr/>
        <p:txBody>
          <a:bodyPr/>
          <a:lstStyle/>
          <a:p>
            <a:r>
              <a:rPr lang="en-US" dirty="0"/>
              <a:t>Speculative Fiction	</a:t>
            </a:r>
          </a:p>
        </p:txBody>
      </p:sp>
      <p:sp>
        <p:nvSpPr>
          <p:cNvPr id="3" name="Content Placeholder 2">
            <a:extLst>
              <a:ext uri="{FF2B5EF4-FFF2-40B4-BE49-F238E27FC236}">
                <a16:creationId xmlns:a16="http://schemas.microsoft.com/office/drawing/2014/main" id="{FCDE24B8-0DC3-48F9-BA2D-535CFAA6726C}"/>
              </a:ext>
            </a:extLst>
          </p:cNvPr>
          <p:cNvSpPr>
            <a:spLocks noGrp="1"/>
          </p:cNvSpPr>
          <p:nvPr>
            <p:ph idx="1"/>
          </p:nvPr>
        </p:nvSpPr>
        <p:spPr>
          <a:xfrm>
            <a:off x="680321" y="2336873"/>
            <a:ext cx="10909167" cy="3599316"/>
          </a:xfrm>
        </p:spPr>
        <p:txBody>
          <a:bodyPr>
            <a:normAutofit/>
          </a:bodyPr>
          <a:lstStyle/>
          <a:p>
            <a:r>
              <a:rPr lang="en-US" dirty="0"/>
              <a:t>(1) Asks the question “What if?” and then (2) attempts to answer it on the human scale</a:t>
            </a:r>
          </a:p>
          <a:p>
            <a:endParaRPr lang="en-US" dirty="0"/>
          </a:p>
          <a:p>
            <a:r>
              <a:rPr lang="en-US" dirty="0"/>
              <a:t>These stories deal with the one individual, not the scope of humanity. They seek to tell “zoomed-in” stories about the one, but often deal with broad-reaching concepts such as love, class, responsibility, etc.</a:t>
            </a:r>
          </a:p>
          <a:p>
            <a:endParaRPr lang="en-US" dirty="0"/>
          </a:p>
          <a:p>
            <a:r>
              <a:rPr lang="en-US" dirty="0"/>
              <a:t>Though the characters are often in danger, there is always something bigger “at stake” than just one life, but what the character stands for as well.  </a:t>
            </a:r>
          </a:p>
        </p:txBody>
      </p:sp>
    </p:spTree>
    <p:extLst>
      <p:ext uri="{BB962C8B-B14F-4D97-AF65-F5344CB8AC3E}">
        <p14:creationId xmlns:p14="http://schemas.microsoft.com/office/powerpoint/2010/main" val="253795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84AF-88FF-4DC7-942D-E5545EDB0B70}"/>
              </a:ext>
            </a:extLst>
          </p:cNvPr>
          <p:cNvSpPr>
            <a:spLocks noGrp="1"/>
          </p:cNvSpPr>
          <p:nvPr>
            <p:ph type="title"/>
          </p:nvPr>
        </p:nvSpPr>
        <p:spPr/>
        <p:txBody>
          <a:bodyPr/>
          <a:lstStyle/>
          <a:p>
            <a:r>
              <a:rPr lang="en-US" dirty="0"/>
              <a:t>Choosing Your Novel</a:t>
            </a:r>
          </a:p>
        </p:txBody>
      </p:sp>
      <p:sp>
        <p:nvSpPr>
          <p:cNvPr id="3" name="Content Placeholder 2">
            <a:extLst>
              <a:ext uri="{FF2B5EF4-FFF2-40B4-BE49-F238E27FC236}">
                <a16:creationId xmlns:a16="http://schemas.microsoft.com/office/drawing/2014/main" id="{C54D8AA7-AA2F-4E36-81EE-9BBCBD34B339}"/>
              </a:ext>
            </a:extLst>
          </p:cNvPr>
          <p:cNvSpPr>
            <a:spLocks noGrp="1"/>
          </p:cNvSpPr>
          <p:nvPr>
            <p:ph idx="1"/>
          </p:nvPr>
        </p:nvSpPr>
        <p:spPr>
          <a:xfrm>
            <a:off x="680321" y="2083982"/>
            <a:ext cx="11121819" cy="4401878"/>
          </a:xfrm>
        </p:spPr>
        <p:txBody>
          <a:bodyPr>
            <a:normAutofit/>
          </a:bodyPr>
          <a:lstStyle/>
          <a:p>
            <a:r>
              <a:rPr lang="en-US" dirty="0"/>
              <a:t>Personal accountability will be important with this assignment, so make sure that you choose a novel that you will read.</a:t>
            </a:r>
          </a:p>
          <a:p>
            <a:endParaRPr lang="en-US" dirty="0"/>
          </a:p>
          <a:p>
            <a:r>
              <a:rPr lang="en-US" dirty="0"/>
              <a:t>Don’t just pick what your friends or table is reading. It’s okay to be different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Get out something to write with/take notes on briefly so that you can track which novel you’d like to read.</a:t>
            </a:r>
          </a:p>
          <a:p>
            <a:endParaRPr lang="en-US" dirty="0">
              <a:sym typeface="Wingdings" panose="05000000000000000000" pitchFamily="2" charset="2"/>
            </a:endParaRPr>
          </a:p>
          <a:p>
            <a:r>
              <a:rPr lang="en-US" dirty="0">
                <a:sym typeface="Wingdings" panose="05000000000000000000" pitchFamily="2" charset="2"/>
              </a:rPr>
              <a:t>I WILL NOT EXCHANGE BOOKS ONCE YOU HAVE CHECKED THEM OUT.</a:t>
            </a:r>
          </a:p>
          <a:p>
            <a:endParaRPr lang="en-US" dirty="0">
              <a:sym typeface="Wingdings" panose="05000000000000000000" pitchFamily="2" charset="2"/>
            </a:endParaRPr>
          </a:p>
        </p:txBody>
      </p:sp>
    </p:spTree>
    <p:extLst>
      <p:ext uri="{BB962C8B-B14F-4D97-AF65-F5344CB8AC3E}">
        <p14:creationId xmlns:p14="http://schemas.microsoft.com/office/powerpoint/2010/main" val="221667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519-796D-423A-9198-54E00F5FBA18}"/>
              </a:ext>
            </a:extLst>
          </p:cNvPr>
          <p:cNvSpPr>
            <a:spLocks noGrp="1"/>
          </p:cNvSpPr>
          <p:nvPr>
            <p:ph type="title"/>
          </p:nvPr>
        </p:nvSpPr>
        <p:spPr/>
        <p:txBody>
          <a:bodyPr/>
          <a:lstStyle/>
          <a:p>
            <a:r>
              <a:rPr lang="en-US" dirty="0"/>
              <a:t>Take a Quiz – See which novel appeals to you</a:t>
            </a:r>
          </a:p>
        </p:txBody>
      </p:sp>
      <p:sp>
        <p:nvSpPr>
          <p:cNvPr id="3" name="Content Placeholder 2">
            <a:extLst>
              <a:ext uri="{FF2B5EF4-FFF2-40B4-BE49-F238E27FC236}">
                <a16:creationId xmlns:a16="http://schemas.microsoft.com/office/drawing/2014/main" id="{5A5F86EA-B0F1-40B0-96B6-B62940E75BA2}"/>
              </a:ext>
            </a:extLst>
          </p:cNvPr>
          <p:cNvSpPr>
            <a:spLocks noGrp="1"/>
          </p:cNvSpPr>
          <p:nvPr>
            <p:ph idx="1"/>
          </p:nvPr>
        </p:nvSpPr>
        <p:spPr/>
        <p:txBody>
          <a:bodyPr>
            <a:normAutofit/>
          </a:bodyPr>
          <a:lstStyle/>
          <a:p>
            <a:endParaRPr lang="en-US" sz="3200" dirty="0"/>
          </a:p>
          <a:p>
            <a:pPr marL="0" indent="0">
              <a:buNone/>
            </a:pPr>
            <a:r>
              <a:rPr lang="en-US" sz="3200" dirty="0"/>
              <a:t>Question:</a:t>
            </a:r>
          </a:p>
          <a:p>
            <a:pPr marL="0" indent="0">
              <a:buNone/>
            </a:pPr>
            <a:endParaRPr lang="en-US" sz="3200" dirty="0"/>
          </a:p>
          <a:p>
            <a:pPr marL="0" indent="0">
              <a:buNone/>
            </a:pPr>
            <a:r>
              <a:rPr lang="en-US" sz="3200" dirty="0">
                <a:solidFill>
                  <a:srgbClr val="0070C0"/>
                </a:solidFill>
              </a:rPr>
              <a:t>A-Never Let Me Go</a:t>
            </a:r>
          </a:p>
          <a:p>
            <a:pPr marL="0" indent="0">
              <a:buNone/>
            </a:pPr>
            <a:r>
              <a:rPr lang="en-US" sz="3200" dirty="0">
                <a:solidFill>
                  <a:srgbClr val="7030A0"/>
                </a:solidFill>
              </a:rPr>
              <a:t>B-Kindred</a:t>
            </a:r>
          </a:p>
          <a:p>
            <a:pPr marL="0" indent="0">
              <a:buNone/>
            </a:pPr>
            <a:r>
              <a:rPr lang="en-US" sz="3200" dirty="0">
                <a:solidFill>
                  <a:srgbClr val="C00000"/>
                </a:solidFill>
              </a:rPr>
              <a:t>C-Lord of the Flies</a:t>
            </a:r>
          </a:p>
        </p:txBody>
      </p:sp>
    </p:spTree>
    <p:extLst>
      <p:ext uri="{BB962C8B-B14F-4D97-AF65-F5344CB8AC3E}">
        <p14:creationId xmlns:p14="http://schemas.microsoft.com/office/powerpoint/2010/main" val="226641347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Template>
  <TotalTime>6987</TotalTime>
  <Words>1558</Words>
  <Application>Microsoft Office PowerPoint</Application>
  <PresentationFormat>Widescreen</PresentationFormat>
  <Paragraphs>143</Paragraphs>
  <Slides>23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Amazon Ember</vt:lpstr>
      <vt:lpstr>Arial</vt:lpstr>
      <vt:lpstr>inherit</vt:lpstr>
      <vt:lpstr>Lato</vt:lpstr>
      <vt:lpstr>Open Sans</vt:lpstr>
      <vt:lpstr>Trebuchet MS</vt:lpstr>
      <vt:lpstr>Berlin</vt:lpstr>
      <vt:lpstr>Speculative Fiction </vt:lpstr>
      <vt:lpstr>What is Speculative Fiction?</vt:lpstr>
      <vt:lpstr>What is Speculative Fiction?</vt:lpstr>
      <vt:lpstr>Some examples of speculative fiction</vt:lpstr>
      <vt:lpstr>Children of Men</vt:lpstr>
      <vt:lpstr>Speculative Fiction </vt:lpstr>
      <vt:lpstr>Speculative Fiction </vt:lpstr>
      <vt:lpstr>Choosing Your Novel</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Take a Quiz – See which novel appeals to you</vt:lpstr>
      <vt:lpstr>Synopses – Never Let Me Go</vt:lpstr>
      <vt:lpstr>Synopses – Kindred</vt:lpstr>
      <vt:lpstr>Synopses – Lord of the Flies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Speculative Fiction </dc:title>
  <dc:creator>TUCKER, KIMBERLY</dc:creator>
  <cp:lastModifiedBy>TUCKER, KIMBERLY</cp:lastModifiedBy>
  <cp:revision>3</cp:revision>
  <dcterms:created xsi:type="dcterms:W3CDTF">2022-01-03T19:40:12Z</dcterms:created>
  <dcterms:modified xsi:type="dcterms:W3CDTF">2022-12-07T14:48:15Z</dcterms:modified>
</cp:coreProperties>
</file>