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0" r:id="rId6"/>
    <p:sldId id="311" r:id="rId7"/>
    <p:sldId id="312" r:id="rId8"/>
    <p:sldId id="313" r:id="rId9"/>
    <p:sldId id="314" r:id="rId10"/>
    <p:sldId id="315" r:id="rId11"/>
    <p:sldId id="317" r:id="rId12"/>
    <p:sldId id="318" r:id="rId13"/>
    <p:sldId id="319" r:id="rId14"/>
    <p:sldId id="321" r:id="rId15"/>
    <p:sldId id="322" r:id="rId16"/>
    <p:sldId id="323" r:id="rId17"/>
    <p:sldId id="316" r:id="rId18"/>
    <p:sldId id="326" r:id="rId19"/>
    <p:sldId id="327" r:id="rId20"/>
    <p:sldId id="328" r:id="rId21"/>
    <p:sldId id="329" r:id="rId22"/>
    <p:sldId id="331" r:id="rId23"/>
    <p:sldId id="324" r:id="rId24"/>
    <p:sldId id="330" r:id="rId25"/>
    <p:sldId id="325" r:id="rId26"/>
    <p:sldId id="332" r:id="rId27"/>
    <p:sldId id="333" r:id="rId28"/>
    <p:sldId id="3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1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fontScale="90000"/>
          </a:bodyPr>
          <a:lstStyle/>
          <a:p>
            <a:r>
              <a:rPr lang="en-US" sz="8000" dirty="0"/>
              <a:t>Double Point of Development</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sz="2400" dirty="0">
                <a:solidFill>
                  <a:schemeClr val="tx1">
                    <a:lumMod val="85000"/>
                    <a:lumOff val="15000"/>
                  </a:schemeClr>
                </a:solidFill>
              </a:rPr>
              <a:t>Body paragraph</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B84-90F4-799F-C063-A9C51297A6C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85753D0-E915-B0AD-DC95-3C26CFB547E1}"/>
              </a:ext>
            </a:extLst>
          </p:cNvPr>
          <p:cNvSpPr>
            <a:spLocks noGrp="1"/>
          </p:cNvSpPr>
          <p:nvPr>
            <p:ph idx="1"/>
          </p:nvPr>
        </p:nvSpPr>
        <p:spPr/>
        <p:txBody>
          <a:bodyPr/>
          <a:lstStyle/>
          <a:p>
            <a:r>
              <a:rPr lang="en-US" dirty="0"/>
              <a:t>Let’s think about the Cronkite Analysis. </a:t>
            </a:r>
          </a:p>
          <a:p>
            <a:r>
              <a:rPr lang="en-US" sz="2000" dirty="0"/>
              <a:t>TS</a:t>
            </a:r>
            <a:r>
              <a:rPr lang="en-US" sz="2000" dirty="0">
                <a:solidFill>
                  <a:srgbClr val="92D050"/>
                </a:solidFill>
              </a:rPr>
              <a:t> EV </a:t>
            </a:r>
            <a:r>
              <a:rPr lang="en-US" sz="2000" dirty="0">
                <a:solidFill>
                  <a:srgbClr val="00B050"/>
                </a:solidFill>
              </a:rPr>
              <a:t>CM </a:t>
            </a:r>
            <a:r>
              <a:rPr lang="en-US" sz="2000" dirty="0" err="1">
                <a:solidFill>
                  <a:srgbClr val="00B050"/>
                </a:solidFill>
              </a:rPr>
              <a:t>CM</a:t>
            </a:r>
            <a:r>
              <a:rPr lang="en-US" sz="2000" dirty="0">
                <a:solidFill>
                  <a:srgbClr val="00B050"/>
                </a:solidFill>
              </a:rPr>
              <a:t> </a:t>
            </a:r>
            <a:r>
              <a:rPr lang="en-US" sz="2000" dirty="0">
                <a:solidFill>
                  <a:srgbClr val="5A1FB1"/>
                </a:solidFill>
              </a:rPr>
              <a:t>EV</a:t>
            </a:r>
            <a:r>
              <a:rPr lang="en-US" sz="2000" dirty="0">
                <a:solidFill>
                  <a:srgbClr val="7030A0"/>
                </a:solidFill>
              </a:rPr>
              <a:t> CM </a:t>
            </a:r>
            <a:r>
              <a:rPr lang="en-US" sz="2000" dirty="0" err="1">
                <a:solidFill>
                  <a:srgbClr val="7030A0"/>
                </a:solidFill>
              </a:rPr>
              <a:t>CM</a:t>
            </a:r>
            <a:r>
              <a:rPr lang="en-US" sz="2000" dirty="0">
                <a:solidFill>
                  <a:srgbClr val="7030A0"/>
                </a:solidFill>
              </a:rPr>
              <a:t> </a:t>
            </a:r>
            <a:r>
              <a:rPr lang="en-US" sz="2000" dirty="0"/>
              <a:t>CS</a:t>
            </a:r>
          </a:p>
          <a:p>
            <a:r>
              <a:rPr lang="en-US" dirty="0"/>
              <a:t>The first paragraph explores the uncertainty of an American victory by using terms that relate to doubt. </a:t>
            </a:r>
            <a:r>
              <a:rPr lang="en-US" sz="1800" dirty="0">
                <a:solidFill>
                  <a:srgbClr val="92D050"/>
                </a:solidFill>
              </a:rPr>
              <a:t>Cronkite explains “who won and who lost” in the form of a question, adding that even he is “not sure.”</a:t>
            </a:r>
            <a:r>
              <a:rPr lang="en-US" sz="1800" dirty="0">
                <a:solidFill>
                  <a:srgbClr val="00B050"/>
                </a:solidFill>
              </a:rPr>
              <a:t> To have a trusted and unbiased newscaster tell the American public that not even he is certain about the outcome of a series of battles throws doubt into further involvement. It also allows Cronkite’s audience, who still mostly favors the war, to see that they could be wrong without having to abandon their belief in the virtue of democracy. </a:t>
            </a:r>
            <a:r>
              <a:rPr lang="en-US" sz="1800" dirty="0">
                <a:solidFill>
                  <a:srgbClr val="5A1FB1"/>
                </a:solidFill>
              </a:rPr>
              <a:t>In that same paragraph the word “standoff” is repeated three times, taking on the symbolic meaning of a war with no winner. </a:t>
            </a:r>
            <a:endParaRPr lang="en-US" dirty="0"/>
          </a:p>
        </p:txBody>
      </p:sp>
    </p:spTree>
    <p:extLst>
      <p:ext uri="{BB962C8B-B14F-4D97-AF65-F5344CB8AC3E}">
        <p14:creationId xmlns:p14="http://schemas.microsoft.com/office/powerpoint/2010/main" val="247090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B84-90F4-799F-C063-A9C51297A6C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85753D0-E915-B0AD-DC95-3C26CFB547E1}"/>
              </a:ext>
            </a:extLst>
          </p:cNvPr>
          <p:cNvSpPr>
            <a:spLocks noGrp="1"/>
          </p:cNvSpPr>
          <p:nvPr>
            <p:ph idx="1"/>
          </p:nvPr>
        </p:nvSpPr>
        <p:spPr>
          <a:xfrm>
            <a:off x="1097280" y="2108201"/>
            <a:ext cx="10058400" cy="4463196"/>
          </a:xfrm>
        </p:spPr>
        <p:txBody>
          <a:bodyPr>
            <a:normAutofit/>
          </a:bodyPr>
          <a:lstStyle/>
          <a:p>
            <a:r>
              <a:rPr lang="en-US" dirty="0"/>
              <a:t>Let’s think about the Cronkite Analysis. </a:t>
            </a:r>
          </a:p>
          <a:p>
            <a:r>
              <a:rPr lang="en-US" sz="2000" dirty="0"/>
              <a:t>TS</a:t>
            </a:r>
            <a:r>
              <a:rPr lang="en-US" sz="2000" dirty="0">
                <a:solidFill>
                  <a:srgbClr val="92D050"/>
                </a:solidFill>
              </a:rPr>
              <a:t> EV </a:t>
            </a:r>
            <a:r>
              <a:rPr lang="en-US" sz="2000" dirty="0">
                <a:solidFill>
                  <a:srgbClr val="00B050"/>
                </a:solidFill>
              </a:rPr>
              <a:t>CM </a:t>
            </a:r>
            <a:r>
              <a:rPr lang="en-US" sz="2000" dirty="0" err="1">
                <a:solidFill>
                  <a:srgbClr val="00B050"/>
                </a:solidFill>
              </a:rPr>
              <a:t>CM</a:t>
            </a:r>
            <a:r>
              <a:rPr lang="en-US" sz="2000" dirty="0">
                <a:solidFill>
                  <a:srgbClr val="00B050"/>
                </a:solidFill>
              </a:rPr>
              <a:t> </a:t>
            </a:r>
            <a:r>
              <a:rPr lang="en-US" sz="2000" dirty="0">
                <a:solidFill>
                  <a:srgbClr val="5A1FB1"/>
                </a:solidFill>
              </a:rPr>
              <a:t>EV</a:t>
            </a:r>
            <a:r>
              <a:rPr lang="en-US" sz="2000" dirty="0">
                <a:solidFill>
                  <a:srgbClr val="7030A0"/>
                </a:solidFill>
              </a:rPr>
              <a:t> CM </a:t>
            </a:r>
            <a:r>
              <a:rPr lang="en-US" sz="2000" dirty="0" err="1">
                <a:solidFill>
                  <a:srgbClr val="7030A0"/>
                </a:solidFill>
              </a:rPr>
              <a:t>CM</a:t>
            </a:r>
            <a:r>
              <a:rPr lang="en-US" sz="2000" dirty="0">
                <a:solidFill>
                  <a:srgbClr val="7030A0"/>
                </a:solidFill>
              </a:rPr>
              <a:t> </a:t>
            </a:r>
            <a:r>
              <a:rPr lang="en-US" sz="2000" dirty="0"/>
              <a:t>CS</a:t>
            </a:r>
          </a:p>
          <a:p>
            <a:r>
              <a:rPr lang="en-US" dirty="0"/>
              <a:t>The first paragraph explores the uncertainty of an American victory by using terms that relate to doubt. </a:t>
            </a:r>
            <a:r>
              <a:rPr lang="en-US" sz="1800" dirty="0">
                <a:solidFill>
                  <a:srgbClr val="92D050"/>
                </a:solidFill>
              </a:rPr>
              <a:t>Cronkite explains “who won and who lost” in the form of a question, adding that even he is “not sure.”</a:t>
            </a:r>
            <a:r>
              <a:rPr lang="en-US" sz="1800" dirty="0">
                <a:solidFill>
                  <a:srgbClr val="00B050"/>
                </a:solidFill>
              </a:rPr>
              <a:t> To have a trusted and unbiased newscaster tell the American public that not even he is certain about the outcome of a series of battles throws doubt into further involvement. It also allows Cronkite’s audience, who still mostly favors the war, to see that they could be wrong without having to abandon their belief in the virtue of democracy. </a:t>
            </a:r>
            <a:r>
              <a:rPr lang="en-US" sz="1800" dirty="0">
                <a:solidFill>
                  <a:srgbClr val="5A1FB1"/>
                </a:solidFill>
              </a:rPr>
              <a:t>In that same paragraph the word “standoff” is repeated three times, taking on the symbolic meaning of a war with no winner. </a:t>
            </a:r>
            <a:r>
              <a:rPr lang="en-US" sz="1800" dirty="0">
                <a:solidFill>
                  <a:srgbClr val="7030A0"/>
                </a:solidFill>
              </a:rPr>
              <a:t>Cronkite argues that while the war continues, it costs American lives, so it cannot be predicated on doubt of victory. This standoff is an uncomfortable end, but that is the one that he believes Americans are heading towards. </a:t>
            </a:r>
            <a:endParaRPr lang="en-US" dirty="0"/>
          </a:p>
        </p:txBody>
      </p:sp>
    </p:spTree>
    <p:extLst>
      <p:ext uri="{BB962C8B-B14F-4D97-AF65-F5344CB8AC3E}">
        <p14:creationId xmlns:p14="http://schemas.microsoft.com/office/powerpoint/2010/main" val="68165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B84-90F4-799F-C063-A9C51297A6C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85753D0-E915-B0AD-DC95-3C26CFB547E1}"/>
              </a:ext>
            </a:extLst>
          </p:cNvPr>
          <p:cNvSpPr>
            <a:spLocks noGrp="1"/>
          </p:cNvSpPr>
          <p:nvPr>
            <p:ph idx="1"/>
          </p:nvPr>
        </p:nvSpPr>
        <p:spPr>
          <a:xfrm>
            <a:off x="1097280" y="2108201"/>
            <a:ext cx="10058400" cy="4463196"/>
          </a:xfrm>
          <a:solidFill>
            <a:schemeClr val="bg1"/>
          </a:solidFill>
        </p:spPr>
        <p:txBody>
          <a:bodyPr>
            <a:normAutofit/>
          </a:bodyPr>
          <a:lstStyle/>
          <a:p>
            <a:r>
              <a:rPr lang="en-US" dirty="0"/>
              <a:t>Let’s think about the Cronkite Analysis. </a:t>
            </a:r>
          </a:p>
          <a:p>
            <a:r>
              <a:rPr lang="en-US" sz="2000" dirty="0"/>
              <a:t>TS</a:t>
            </a:r>
            <a:r>
              <a:rPr lang="en-US" sz="2000" dirty="0">
                <a:solidFill>
                  <a:srgbClr val="92D050"/>
                </a:solidFill>
              </a:rPr>
              <a:t> EV </a:t>
            </a:r>
            <a:r>
              <a:rPr lang="en-US" sz="2000" dirty="0">
                <a:solidFill>
                  <a:srgbClr val="00B050"/>
                </a:solidFill>
              </a:rPr>
              <a:t>CM </a:t>
            </a:r>
            <a:r>
              <a:rPr lang="en-US" sz="2000" dirty="0" err="1">
                <a:solidFill>
                  <a:srgbClr val="00B050"/>
                </a:solidFill>
              </a:rPr>
              <a:t>CM</a:t>
            </a:r>
            <a:r>
              <a:rPr lang="en-US" sz="2000" dirty="0">
                <a:solidFill>
                  <a:srgbClr val="00B050"/>
                </a:solidFill>
              </a:rPr>
              <a:t> </a:t>
            </a:r>
            <a:r>
              <a:rPr lang="en-US" sz="2000" dirty="0">
                <a:solidFill>
                  <a:srgbClr val="5A1FB1"/>
                </a:solidFill>
              </a:rPr>
              <a:t>EV</a:t>
            </a:r>
            <a:r>
              <a:rPr lang="en-US" sz="2000" dirty="0">
                <a:solidFill>
                  <a:srgbClr val="7030A0"/>
                </a:solidFill>
              </a:rPr>
              <a:t> CM </a:t>
            </a:r>
            <a:r>
              <a:rPr lang="en-US" sz="2000" dirty="0" err="1">
                <a:solidFill>
                  <a:srgbClr val="7030A0"/>
                </a:solidFill>
              </a:rPr>
              <a:t>CM</a:t>
            </a:r>
            <a:r>
              <a:rPr lang="en-US" sz="2000" dirty="0">
                <a:solidFill>
                  <a:srgbClr val="7030A0"/>
                </a:solidFill>
              </a:rPr>
              <a:t> </a:t>
            </a:r>
            <a:r>
              <a:rPr lang="en-US" sz="2000" dirty="0"/>
              <a:t>CS</a:t>
            </a:r>
          </a:p>
          <a:p>
            <a:r>
              <a:rPr lang="en-US" dirty="0"/>
              <a:t>The first paragraph explores the uncertainty of an American victory by using terms that relate to doubt. </a:t>
            </a:r>
            <a:r>
              <a:rPr lang="en-US" sz="1800" dirty="0">
                <a:solidFill>
                  <a:srgbClr val="92D050"/>
                </a:solidFill>
              </a:rPr>
              <a:t>Cronkite explains “who won and who lost” in the form of a question, adding that even he is “not sure.”</a:t>
            </a:r>
            <a:r>
              <a:rPr lang="en-US" sz="1800" dirty="0">
                <a:solidFill>
                  <a:srgbClr val="00B050"/>
                </a:solidFill>
              </a:rPr>
              <a:t> To have a trusted and unbiased newscaster tell the American public that not even he is certain about the outcome of a series of battles throws doubt into further involvement. It also allows Cronkite’s audience, who still mostly favors the war, to see that they could be wrong without having to abandon their belief in the virtue of democracy. </a:t>
            </a:r>
            <a:r>
              <a:rPr lang="en-US" sz="1800" dirty="0">
                <a:solidFill>
                  <a:srgbClr val="5A1FB1"/>
                </a:solidFill>
              </a:rPr>
              <a:t>In that same paragraph the word “standoff” is repeated three times, taking on the symbolic meaning of a war with no winner. </a:t>
            </a:r>
            <a:r>
              <a:rPr lang="en-US" sz="1800" dirty="0">
                <a:solidFill>
                  <a:srgbClr val="7030A0"/>
                </a:solidFill>
              </a:rPr>
              <a:t>Cronkite argues that while the war continues, it costs American lives, so it cannot be predicated on doubt of victory. This standoff is an uncomfortable end, but that is the one that he believes Americans are heading towards. </a:t>
            </a:r>
            <a:r>
              <a:rPr lang="en-US" sz="1800" dirty="0">
                <a:solidFill>
                  <a:schemeClr val="tx1"/>
                </a:solidFill>
              </a:rPr>
              <a:t>The uncertainty is this paragraph paves Cronkite’s way to next demonstrating that further shows of power would be even more destructive. </a:t>
            </a:r>
          </a:p>
        </p:txBody>
      </p:sp>
    </p:spTree>
    <p:extLst>
      <p:ext uri="{BB962C8B-B14F-4D97-AF65-F5344CB8AC3E}">
        <p14:creationId xmlns:p14="http://schemas.microsoft.com/office/powerpoint/2010/main" val="306584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1083-A090-D60D-A2E6-AD500C3A13D2}"/>
              </a:ext>
            </a:extLst>
          </p:cNvPr>
          <p:cNvSpPr>
            <a:spLocks noGrp="1"/>
          </p:cNvSpPr>
          <p:nvPr>
            <p:ph type="ctrTitle"/>
          </p:nvPr>
        </p:nvSpPr>
        <p:spPr/>
        <p:txBody>
          <a:bodyPr/>
          <a:lstStyle/>
          <a:p>
            <a:r>
              <a:rPr lang="en-US" dirty="0"/>
              <a:t>Yep, that’s a long paragraph. </a:t>
            </a:r>
          </a:p>
        </p:txBody>
      </p:sp>
      <p:sp>
        <p:nvSpPr>
          <p:cNvPr id="4" name="Subtitle 3">
            <a:extLst>
              <a:ext uri="{FF2B5EF4-FFF2-40B4-BE49-F238E27FC236}">
                <a16:creationId xmlns:a16="http://schemas.microsoft.com/office/drawing/2014/main" id="{E033286D-49B9-094D-4AB3-30E1825B237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3194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5370-2B53-5B9D-550A-D376DA477E86}"/>
              </a:ext>
            </a:extLst>
          </p:cNvPr>
          <p:cNvSpPr>
            <a:spLocks noGrp="1"/>
          </p:cNvSpPr>
          <p:nvPr>
            <p:ph type="title"/>
          </p:nvPr>
        </p:nvSpPr>
        <p:spPr/>
        <p:txBody>
          <a:bodyPr/>
          <a:lstStyle/>
          <a:p>
            <a:r>
              <a:rPr lang="en-US" dirty="0"/>
              <a:t>Getting it Right</a:t>
            </a:r>
          </a:p>
        </p:txBody>
      </p:sp>
      <p:sp>
        <p:nvSpPr>
          <p:cNvPr id="3" name="Content Placeholder 2">
            <a:extLst>
              <a:ext uri="{FF2B5EF4-FFF2-40B4-BE49-F238E27FC236}">
                <a16:creationId xmlns:a16="http://schemas.microsoft.com/office/drawing/2014/main" id="{DD3E0191-97F1-5389-4C36-D861A3FDF7A9}"/>
              </a:ext>
            </a:extLst>
          </p:cNvPr>
          <p:cNvSpPr>
            <a:spLocks noGrp="1"/>
          </p:cNvSpPr>
          <p:nvPr>
            <p:ph idx="1"/>
          </p:nvPr>
        </p:nvSpPr>
        <p:spPr/>
        <p:txBody>
          <a:bodyPr/>
          <a:lstStyle/>
          <a:p>
            <a:r>
              <a:rPr lang="en-US" dirty="0"/>
              <a:t>Remember, this is one paragraph. </a:t>
            </a:r>
          </a:p>
          <a:p>
            <a:r>
              <a:rPr lang="en-US" dirty="0"/>
              <a:t>If the TOPIC SENTENCE has a claim and reasoning, then it should match for both examples. </a:t>
            </a:r>
          </a:p>
          <a:p>
            <a:r>
              <a:rPr lang="en-US" dirty="0"/>
              <a:t>Let me give you some GOOD examples: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3047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2B52-90C4-7DB5-7F93-123BB167652B}"/>
              </a:ext>
            </a:extLst>
          </p:cNvPr>
          <p:cNvSpPr>
            <a:spLocks noGrp="1"/>
          </p:cNvSpPr>
          <p:nvPr>
            <p:ph type="title"/>
          </p:nvPr>
        </p:nvSpPr>
        <p:spPr/>
        <p:txBody>
          <a:bodyPr/>
          <a:lstStyle/>
          <a:p>
            <a:r>
              <a:rPr lang="en-US" dirty="0">
                <a:solidFill>
                  <a:srgbClr val="00B050"/>
                </a:solidFill>
              </a:rPr>
              <a:t>Good Examples</a:t>
            </a:r>
          </a:p>
        </p:txBody>
      </p:sp>
      <p:sp>
        <p:nvSpPr>
          <p:cNvPr id="3" name="Content Placeholder 2">
            <a:extLst>
              <a:ext uri="{FF2B5EF4-FFF2-40B4-BE49-F238E27FC236}">
                <a16:creationId xmlns:a16="http://schemas.microsoft.com/office/drawing/2014/main" id="{F0533CE2-E477-76EB-BF49-BD5012308642}"/>
              </a:ext>
            </a:extLst>
          </p:cNvPr>
          <p:cNvSpPr>
            <a:spLocks noGrp="1"/>
          </p:cNvSpPr>
          <p:nvPr>
            <p:ph idx="1"/>
          </p:nvPr>
        </p:nvSpPr>
        <p:spPr/>
        <p:txBody>
          <a:bodyPr/>
          <a:lstStyle/>
          <a:p>
            <a:r>
              <a:rPr lang="en-US" sz="2800" dirty="0"/>
              <a:t>TS: Orwell uses chocolate to symbolize Winston’s desire for love.</a:t>
            </a:r>
          </a:p>
          <a:p>
            <a:endParaRPr lang="en-US" dirty="0"/>
          </a:p>
          <a:p>
            <a:r>
              <a:rPr lang="en-US" u="sng" dirty="0"/>
              <a:t>P.O.D. ONE</a:t>
            </a:r>
          </a:p>
          <a:p>
            <a:pPr marL="0" indent="0">
              <a:buNone/>
            </a:pPr>
            <a:r>
              <a:rPr lang="en-US" dirty="0"/>
              <a:t>EV: Quote about Mother giving up her share</a:t>
            </a:r>
          </a:p>
          <a:p>
            <a:pPr marL="0" indent="0">
              <a:buNone/>
            </a:pPr>
            <a:r>
              <a:rPr lang="en-US" dirty="0"/>
              <a:t>CM: Explain the self-sacrifice in motherly love</a:t>
            </a:r>
          </a:p>
          <a:p>
            <a:pPr marL="0" indent="0">
              <a:buNone/>
            </a:pPr>
            <a:r>
              <a:rPr lang="en-US" dirty="0"/>
              <a:t>CM: Winston’s inability to “share” that love in an immature and selfish way</a:t>
            </a:r>
          </a:p>
        </p:txBody>
      </p:sp>
    </p:spTree>
    <p:extLst>
      <p:ext uri="{BB962C8B-B14F-4D97-AF65-F5344CB8AC3E}">
        <p14:creationId xmlns:p14="http://schemas.microsoft.com/office/powerpoint/2010/main" val="43660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2B52-90C4-7DB5-7F93-123BB167652B}"/>
              </a:ext>
            </a:extLst>
          </p:cNvPr>
          <p:cNvSpPr>
            <a:spLocks noGrp="1"/>
          </p:cNvSpPr>
          <p:nvPr>
            <p:ph type="title"/>
          </p:nvPr>
        </p:nvSpPr>
        <p:spPr/>
        <p:txBody>
          <a:bodyPr/>
          <a:lstStyle/>
          <a:p>
            <a:r>
              <a:rPr lang="en-US" dirty="0">
                <a:solidFill>
                  <a:srgbClr val="00B050"/>
                </a:solidFill>
              </a:rPr>
              <a:t>Good Examples</a:t>
            </a:r>
          </a:p>
        </p:txBody>
      </p:sp>
      <p:sp>
        <p:nvSpPr>
          <p:cNvPr id="3" name="Content Placeholder 2">
            <a:extLst>
              <a:ext uri="{FF2B5EF4-FFF2-40B4-BE49-F238E27FC236}">
                <a16:creationId xmlns:a16="http://schemas.microsoft.com/office/drawing/2014/main" id="{F0533CE2-E477-76EB-BF49-BD5012308642}"/>
              </a:ext>
            </a:extLst>
          </p:cNvPr>
          <p:cNvSpPr>
            <a:spLocks noGrp="1"/>
          </p:cNvSpPr>
          <p:nvPr>
            <p:ph idx="1"/>
          </p:nvPr>
        </p:nvSpPr>
        <p:spPr/>
        <p:txBody>
          <a:bodyPr/>
          <a:lstStyle/>
          <a:p>
            <a:r>
              <a:rPr lang="en-US" sz="2800" dirty="0"/>
              <a:t>TS: Orwell uses chocolate to symbolize Winston’s desire for love.</a:t>
            </a:r>
          </a:p>
          <a:p>
            <a:endParaRPr lang="en-US" dirty="0"/>
          </a:p>
          <a:p>
            <a:pPr marL="0" indent="0">
              <a:buNone/>
            </a:pPr>
            <a:r>
              <a:rPr lang="en-US" u="sng" dirty="0"/>
              <a:t>P.O.D. TWO</a:t>
            </a:r>
          </a:p>
          <a:p>
            <a:pPr marL="0" indent="0">
              <a:buNone/>
            </a:pPr>
            <a:r>
              <a:rPr lang="en-US" dirty="0"/>
              <a:t>EV: Julia brings Winston chocolate</a:t>
            </a:r>
          </a:p>
          <a:p>
            <a:pPr marL="0" indent="0">
              <a:buNone/>
            </a:pPr>
            <a:r>
              <a:rPr lang="en-US" dirty="0"/>
              <a:t>CM: Need for romantic love and friendship that Winston has been lacking</a:t>
            </a:r>
          </a:p>
          <a:p>
            <a:pPr marL="0" indent="0">
              <a:buNone/>
            </a:pPr>
            <a:r>
              <a:rPr lang="en-US" dirty="0"/>
              <a:t>CM: Their commitment to each other showing their true feelings</a:t>
            </a:r>
          </a:p>
        </p:txBody>
      </p:sp>
    </p:spTree>
    <p:extLst>
      <p:ext uri="{BB962C8B-B14F-4D97-AF65-F5344CB8AC3E}">
        <p14:creationId xmlns:p14="http://schemas.microsoft.com/office/powerpoint/2010/main" val="379990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2B52-90C4-7DB5-7F93-123BB167652B}"/>
              </a:ext>
            </a:extLst>
          </p:cNvPr>
          <p:cNvSpPr>
            <a:spLocks noGrp="1"/>
          </p:cNvSpPr>
          <p:nvPr>
            <p:ph type="title"/>
          </p:nvPr>
        </p:nvSpPr>
        <p:spPr/>
        <p:txBody>
          <a:bodyPr/>
          <a:lstStyle/>
          <a:p>
            <a:r>
              <a:rPr lang="en-US" dirty="0">
                <a:solidFill>
                  <a:srgbClr val="00B050"/>
                </a:solidFill>
              </a:rPr>
              <a:t>Good Examples</a:t>
            </a:r>
          </a:p>
        </p:txBody>
      </p:sp>
      <p:sp>
        <p:nvSpPr>
          <p:cNvPr id="3" name="Content Placeholder 2">
            <a:extLst>
              <a:ext uri="{FF2B5EF4-FFF2-40B4-BE49-F238E27FC236}">
                <a16:creationId xmlns:a16="http://schemas.microsoft.com/office/drawing/2014/main" id="{F0533CE2-E477-76EB-BF49-BD5012308642}"/>
              </a:ext>
            </a:extLst>
          </p:cNvPr>
          <p:cNvSpPr>
            <a:spLocks noGrp="1"/>
          </p:cNvSpPr>
          <p:nvPr>
            <p:ph idx="1"/>
          </p:nvPr>
        </p:nvSpPr>
        <p:spPr/>
        <p:txBody>
          <a:bodyPr>
            <a:normAutofit fontScale="92500"/>
          </a:bodyPr>
          <a:lstStyle/>
          <a:p>
            <a:r>
              <a:rPr lang="en-US" sz="2800" dirty="0"/>
              <a:t>TS: Julia is clever whereas Winston is wise, demonstrating that practicality is superior when it comes to taking risks.</a:t>
            </a:r>
          </a:p>
          <a:p>
            <a:endParaRPr lang="en-US" dirty="0"/>
          </a:p>
          <a:p>
            <a:pPr marL="0" indent="0">
              <a:buNone/>
            </a:pPr>
            <a:r>
              <a:rPr lang="en-US" u="sng" dirty="0"/>
              <a:t>P.O.D. ONE</a:t>
            </a:r>
          </a:p>
          <a:p>
            <a:pPr marL="0" indent="0">
              <a:buNone/>
            </a:pPr>
            <a:r>
              <a:rPr lang="en-US" dirty="0"/>
              <a:t>EV: Julia recognizes more about the party than Winston does like the “war not being real”</a:t>
            </a:r>
          </a:p>
          <a:p>
            <a:pPr marL="0" indent="0">
              <a:buNone/>
            </a:pPr>
            <a:r>
              <a:rPr lang="en-US" dirty="0"/>
              <a:t>CM: She is young, but being raised in this world makes her more insightful about the true dangers in it. </a:t>
            </a:r>
          </a:p>
          <a:p>
            <a:pPr marL="0" indent="0">
              <a:buNone/>
            </a:pPr>
            <a:r>
              <a:rPr lang="en-US" dirty="0"/>
              <a:t>CM: Her risk-taking is small but enhances her own life in a selfish, but ultimately much more safe way. </a:t>
            </a:r>
          </a:p>
        </p:txBody>
      </p:sp>
    </p:spTree>
    <p:extLst>
      <p:ext uri="{BB962C8B-B14F-4D97-AF65-F5344CB8AC3E}">
        <p14:creationId xmlns:p14="http://schemas.microsoft.com/office/powerpoint/2010/main" val="249552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2B52-90C4-7DB5-7F93-123BB167652B}"/>
              </a:ext>
            </a:extLst>
          </p:cNvPr>
          <p:cNvSpPr>
            <a:spLocks noGrp="1"/>
          </p:cNvSpPr>
          <p:nvPr>
            <p:ph type="title"/>
          </p:nvPr>
        </p:nvSpPr>
        <p:spPr/>
        <p:txBody>
          <a:bodyPr/>
          <a:lstStyle/>
          <a:p>
            <a:r>
              <a:rPr lang="en-US" dirty="0">
                <a:solidFill>
                  <a:srgbClr val="00B050"/>
                </a:solidFill>
              </a:rPr>
              <a:t>Good Examples</a:t>
            </a:r>
          </a:p>
        </p:txBody>
      </p:sp>
      <p:sp>
        <p:nvSpPr>
          <p:cNvPr id="3" name="Content Placeholder 2">
            <a:extLst>
              <a:ext uri="{FF2B5EF4-FFF2-40B4-BE49-F238E27FC236}">
                <a16:creationId xmlns:a16="http://schemas.microsoft.com/office/drawing/2014/main" id="{F0533CE2-E477-76EB-BF49-BD5012308642}"/>
              </a:ext>
            </a:extLst>
          </p:cNvPr>
          <p:cNvSpPr>
            <a:spLocks noGrp="1"/>
          </p:cNvSpPr>
          <p:nvPr>
            <p:ph idx="1"/>
          </p:nvPr>
        </p:nvSpPr>
        <p:spPr>
          <a:xfrm>
            <a:off x="1066800" y="2234036"/>
            <a:ext cx="10058400" cy="3760891"/>
          </a:xfrm>
        </p:spPr>
        <p:txBody>
          <a:bodyPr>
            <a:normAutofit lnSpcReduction="10000"/>
          </a:bodyPr>
          <a:lstStyle/>
          <a:p>
            <a:r>
              <a:rPr lang="en-US" sz="2800" dirty="0"/>
              <a:t>TS: Julia is clever whereas Winston is wise, demonstrating that practicality is superior when it comes to taking risks.</a:t>
            </a:r>
          </a:p>
          <a:p>
            <a:endParaRPr lang="en-US" dirty="0"/>
          </a:p>
          <a:p>
            <a:pPr marL="0" indent="0">
              <a:buNone/>
            </a:pPr>
            <a:r>
              <a:rPr lang="en-US" u="sng" dirty="0"/>
              <a:t>P.O.D. ONE</a:t>
            </a:r>
          </a:p>
          <a:p>
            <a:pPr marL="0" indent="0">
              <a:buNone/>
            </a:pPr>
            <a:r>
              <a:rPr lang="en-US" dirty="0"/>
              <a:t>EV: Winston is concerned with “history” and creating a record for the “future”</a:t>
            </a:r>
          </a:p>
          <a:p>
            <a:pPr marL="0" indent="0">
              <a:buNone/>
            </a:pPr>
            <a:r>
              <a:rPr lang="en-US" dirty="0"/>
              <a:t>CM: Winston’s curiosity is their downfall because of his desire reach beyond his own comfort/ happiness </a:t>
            </a:r>
          </a:p>
          <a:p>
            <a:pPr marL="0" indent="0">
              <a:buNone/>
            </a:pPr>
            <a:r>
              <a:rPr lang="en-US" dirty="0"/>
              <a:t>CM: By seeking ways to change society, he is the one who endangers both of them. </a:t>
            </a:r>
          </a:p>
        </p:txBody>
      </p:sp>
    </p:spTree>
    <p:extLst>
      <p:ext uri="{BB962C8B-B14F-4D97-AF65-F5344CB8AC3E}">
        <p14:creationId xmlns:p14="http://schemas.microsoft.com/office/powerpoint/2010/main" val="402238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2B52-90C4-7DB5-7F93-123BB167652B}"/>
              </a:ext>
            </a:extLst>
          </p:cNvPr>
          <p:cNvSpPr>
            <a:spLocks noGrp="1"/>
          </p:cNvSpPr>
          <p:nvPr>
            <p:ph type="title"/>
          </p:nvPr>
        </p:nvSpPr>
        <p:spPr/>
        <p:txBody>
          <a:bodyPr/>
          <a:lstStyle/>
          <a:p>
            <a:r>
              <a:rPr lang="en-US" dirty="0">
                <a:solidFill>
                  <a:srgbClr val="00B050"/>
                </a:solidFill>
              </a:rPr>
              <a:t>Good Examples</a:t>
            </a:r>
          </a:p>
        </p:txBody>
      </p:sp>
      <p:sp>
        <p:nvSpPr>
          <p:cNvPr id="3" name="Content Placeholder 2">
            <a:extLst>
              <a:ext uri="{FF2B5EF4-FFF2-40B4-BE49-F238E27FC236}">
                <a16:creationId xmlns:a16="http://schemas.microsoft.com/office/drawing/2014/main" id="{F0533CE2-E477-76EB-BF49-BD5012308642}"/>
              </a:ext>
            </a:extLst>
          </p:cNvPr>
          <p:cNvSpPr>
            <a:spLocks noGrp="1"/>
          </p:cNvSpPr>
          <p:nvPr>
            <p:ph idx="1"/>
          </p:nvPr>
        </p:nvSpPr>
        <p:spPr/>
        <p:txBody>
          <a:bodyPr/>
          <a:lstStyle/>
          <a:p>
            <a:r>
              <a:rPr lang="en-US" sz="2800" dirty="0"/>
              <a:t>TS: Robert Frost uses onomatopoeia to enhance the setting by showing its inherent dangers. </a:t>
            </a:r>
          </a:p>
          <a:p>
            <a:r>
              <a:rPr lang="en-US" dirty="0"/>
              <a:t>I’d need two quotes with what device? </a:t>
            </a:r>
          </a:p>
          <a:p>
            <a:r>
              <a:rPr lang="en-US" dirty="0"/>
              <a:t>They BOTH need to be about what? </a:t>
            </a:r>
          </a:p>
          <a:p>
            <a:endParaRPr lang="en-US" dirty="0"/>
          </a:p>
        </p:txBody>
      </p:sp>
    </p:spTree>
    <p:extLst>
      <p:ext uri="{BB962C8B-B14F-4D97-AF65-F5344CB8AC3E}">
        <p14:creationId xmlns:p14="http://schemas.microsoft.com/office/powerpoint/2010/main" val="236702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457201" y="286603"/>
            <a:ext cx="11635272" cy="1450757"/>
          </a:xfrm>
        </p:spPr>
        <p:txBody>
          <a:bodyPr>
            <a:normAutofit/>
          </a:bodyPr>
          <a:lstStyle/>
          <a:p>
            <a:r>
              <a:rPr lang="en-US" dirty="0"/>
              <a:t>What is different? What’s in common? </a:t>
            </a:r>
          </a:p>
        </p:txBody>
      </p:sp>
      <p:pic>
        <p:nvPicPr>
          <p:cNvPr id="1030" name="Picture 6" descr="Cheeseburger - Hamburger Stand">
            <a:extLst>
              <a:ext uri="{FF2B5EF4-FFF2-40B4-BE49-F238E27FC236}">
                <a16:creationId xmlns:a16="http://schemas.microsoft.com/office/drawing/2014/main" id="{00EE6149-38DB-EDC4-200A-365CC911BB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2961" y="2308306"/>
            <a:ext cx="2416295" cy="14507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eseburger - Hamburger Stand">
            <a:extLst>
              <a:ext uri="{FF2B5EF4-FFF2-40B4-BE49-F238E27FC236}">
                <a16:creationId xmlns:a16="http://schemas.microsoft.com/office/drawing/2014/main" id="{85D89D0E-BC6E-9CC5-F04D-734D73850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961" y="3759063"/>
            <a:ext cx="2416295" cy="1450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uble Cheeseburger: Calories and Nutrition | McDonald's">
            <a:extLst>
              <a:ext uri="{FF2B5EF4-FFF2-40B4-BE49-F238E27FC236}">
                <a16:creationId xmlns:a16="http://schemas.microsoft.com/office/drawing/2014/main" id="{6409757F-23A2-F612-4A9E-2F45030AD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072" y="2411964"/>
            <a:ext cx="2801149" cy="1740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FF0818-1BF3-D728-E29E-9C8FB41C86EA}"/>
              </a:ext>
            </a:extLst>
          </p:cNvPr>
          <p:cNvSpPr txBox="1"/>
          <p:nvPr/>
        </p:nvSpPr>
        <p:spPr>
          <a:xfrm>
            <a:off x="4032672" y="3405120"/>
            <a:ext cx="914400" cy="707886"/>
          </a:xfrm>
          <a:prstGeom prst="rect">
            <a:avLst/>
          </a:prstGeom>
          <a:noFill/>
        </p:spPr>
        <p:txBody>
          <a:bodyPr wrap="square" rtlCol="0">
            <a:spAutoFit/>
          </a:bodyPr>
          <a:lstStyle/>
          <a:p>
            <a:r>
              <a:rPr lang="en-US" sz="4000" dirty="0"/>
              <a:t>VS</a:t>
            </a:r>
          </a:p>
        </p:txBody>
      </p:sp>
    </p:spTree>
    <p:extLst>
      <p:ext uri="{BB962C8B-B14F-4D97-AF65-F5344CB8AC3E}">
        <p14:creationId xmlns:p14="http://schemas.microsoft.com/office/powerpoint/2010/main" val="248254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2B52-90C4-7DB5-7F93-123BB167652B}"/>
              </a:ext>
            </a:extLst>
          </p:cNvPr>
          <p:cNvSpPr>
            <a:spLocks noGrp="1"/>
          </p:cNvSpPr>
          <p:nvPr>
            <p:ph type="title"/>
          </p:nvPr>
        </p:nvSpPr>
        <p:spPr/>
        <p:txBody>
          <a:bodyPr/>
          <a:lstStyle/>
          <a:p>
            <a:r>
              <a:rPr lang="en-US" dirty="0">
                <a:solidFill>
                  <a:srgbClr val="00B050"/>
                </a:solidFill>
              </a:rPr>
              <a:t>Good Examples</a:t>
            </a:r>
          </a:p>
        </p:txBody>
      </p:sp>
      <p:sp>
        <p:nvSpPr>
          <p:cNvPr id="3" name="Content Placeholder 2">
            <a:extLst>
              <a:ext uri="{FF2B5EF4-FFF2-40B4-BE49-F238E27FC236}">
                <a16:creationId xmlns:a16="http://schemas.microsoft.com/office/drawing/2014/main" id="{F0533CE2-E477-76EB-BF49-BD5012308642}"/>
              </a:ext>
            </a:extLst>
          </p:cNvPr>
          <p:cNvSpPr>
            <a:spLocks noGrp="1"/>
          </p:cNvSpPr>
          <p:nvPr>
            <p:ph idx="1"/>
          </p:nvPr>
        </p:nvSpPr>
        <p:spPr/>
        <p:txBody>
          <a:bodyPr/>
          <a:lstStyle/>
          <a:p>
            <a:r>
              <a:rPr lang="en-US" sz="2800" dirty="0"/>
              <a:t>TS: Shakespeare uses dramatic irony to highlight Iago’s deception</a:t>
            </a:r>
          </a:p>
          <a:p>
            <a:r>
              <a:rPr lang="en-US" dirty="0"/>
              <a:t>I’d need two quotes with what device? </a:t>
            </a:r>
          </a:p>
          <a:p>
            <a:r>
              <a:rPr lang="en-US" dirty="0"/>
              <a:t>They BOTH need to be about what trait? </a:t>
            </a:r>
          </a:p>
          <a:p>
            <a:endParaRPr lang="en-US" dirty="0"/>
          </a:p>
        </p:txBody>
      </p:sp>
    </p:spTree>
    <p:extLst>
      <p:ext uri="{BB962C8B-B14F-4D97-AF65-F5344CB8AC3E}">
        <p14:creationId xmlns:p14="http://schemas.microsoft.com/office/powerpoint/2010/main" val="225938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EA43-B211-747D-5249-35C1DDCA2316}"/>
              </a:ext>
            </a:extLst>
          </p:cNvPr>
          <p:cNvSpPr>
            <a:spLocks noGrp="1"/>
          </p:cNvSpPr>
          <p:nvPr>
            <p:ph type="title"/>
          </p:nvPr>
        </p:nvSpPr>
        <p:spPr/>
        <p:txBody>
          <a:bodyPr/>
          <a:lstStyle/>
          <a:p>
            <a:r>
              <a:rPr lang="en-US" dirty="0"/>
              <a:t>The tricky part</a:t>
            </a:r>
          </a:p>
        </p:txBody>
      </p:sp>
      <p:sp>
        <p:nvSpPr>
          <p:cNvPr id="3" name="Content Placeholder 2">
            <a:extLst>
              <a:ext uri="{FF2B5EF4-FFF2-40B4-BE49-F238E27FC236}">
                <a16:creationId xmlns:a16="http://schemas.microsoft.com/office/drawing/2014/main" id="{7D9AC369-403F-DC1D-9020-A20B4E899D24}"/>
              </a:ext>
            </a:extLst>
          </p:cNvPr>
          <p:cNvSpPr>
            <a:spLocks noGrp="1"/>
          </p:cNvSpPr>
          <p:nvPr>
            <p:ph idx="1"/>
          </p:nvPr>
        </p:nvSpPr>
        <p:spPr/>
        <p:txBody>
          <a:bodyPr>
            <a:normAutofit/>
          </a:bodyPr>
          <a:lstStyle/>
          <a:p>
            <a:r>
              <a:rPr lang="en-US" dirty="0"/>
              <a:t>You don’t have to find TWO identical devices. </a:t>
            </a:r>
          </a:p>
          <a:p>
            <a:endParaRPr lang="en-US" dirty="0"/>
          </a:p>
          <a:p>
            <a:pPr marL="0" indent="0">
              <a:buNone/>
            </a:pPr>
            <a:r>
              <a:rPr lang="en-US" dirty="0"/>
              <a:t>Diction or Patterns in language can be developed too.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065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F974-DDDE-E213-EFA0-DB3DEEFB2028}"/>
              </a:ext>
            </a:extLst>
          </p:cNvPr>
          <p:cNvSpPr>
            <a:spLocks noGrp="1"/>
          </p:cNvSpPr>
          <p:nvPr>
            <p:ph type="title"/>
          </p:nvPr>
        </p:nvSpPr>
        <p:spPr/>
        <p:txBody>
          <a:bodyPr/>
          <a:lstStyle/>
          <a:p>
            <a:r>
              <a:rPr lang="en-US" dirty="0"/>
              <a:t>What could I call these? </a:t>
            </a:r>
          </a:p>
        </p:txBody>
      </p:sp>
      <p:sp>
        <p:nvSpPr>
          <p:cNvPr id="3" name="Content Placeholder 2">
            <a:extLst>
              <a:ext uri="{FF2B5EF4-FFF2-40B4-BE49-F238E27FC236}">
                <a16:creationId xmlns:a16="http://schemas.microsoft.com/office/drawing/2014/main" id="{D8F41672-7C54-32E0-06A0-B20716F88566}"/>
              </a:ext>
            </a:extLst>
          </p:cNvPr>
          <p:cNvSpPr>
            <a:spLocks noGrp="1"/>
          </p:cNvSpPr>
          <p:nvPr>
            <p:ph idx="1"/>
          </p:nvPr>
        </p:nvSpPr>
        <p:spPr/>
        <p:txBody>
          <a:bodyPr>
            <a:normAutofit lnSpcReduction="10000"/>
          </a:bodyPr>
          <a:lstStyle/>
          <a:p>
            <a:pPr marL="0" indent="0">
              <a:buNone/>
            </a:pPr>
            <a:r>
              <a:rPr lang="en-US" dirty="0"/>
              <a:t>Let’s say I want to use these quotes from a poem about blackberries:</a:t>
            </a:r>
          </a:p>
          <a:p>
            <a:pPr marL="0" indent="0">
              <a:buNone/>
            </a:pPr>
            <a:endParaRPr lang="en-US" dirty="0">
              <a:solidFill>
                <a:srgbClr val="7030A0"/>
              </a:solidFill>
            </a:endParaRPr>
          </a:p>
          <a:p>
            <a:pPr marL="0" indent="0">
              <a:buNone/>
            </a:pPr>
            <a:r>
              <a:rPr lang="en-US" dirty="0">
                <a:solidFill>
                  <a:srgbClr val="7030A0"/>
                </a:solidFill>
              </a:rPr>
              <a:t>“</a:t>
            </a:r>
            <a:r>
              <a:rPr lang="en-US" b="0" i="0" dirty="0">
                <a:solidFill>
                  <a:srgbClr val="7030A0"/>
                </a:solidFill>
                <a:effectLst/>
                <a:latin typeface="adobe-garamond-pro"/>
              </a:rPr>
              <a:t>glossy purple clot”</a:t>
            </a:r>
          </a:p>
          <a:p>
            <a:pPr marL="0" indent="0">
              <a:buNone/>
            </a:pPr>
            <a:r>
              <a:rPr lang="en-US" b="0" i="0" dirty="0">
                <a:solidFill>
                  <a:srgbClr val="7030A0"/>
                </a:solidFill>
                <a:effectLst/>
                <a:latin typeface="adobe-garamond-pro"/>
              </a:rPr>
              <a:t>“flesh was sweet</a:t>
            </a:r>
            <a:r>
              <a:rPr lang="en-US" dirty="0">
                <a:solidFill>
                  <a:srgbClr val="7030A0"/>
                </a:solidFill>
                <a:latin typeface="adobe-garamond-pro"/>
              </a:rPr>
              <a:t>”</a:t>
            </a:r>
          </a:p>
          <a:p>
            <a:pPr marL="0" indent="0">
              <a:buNone/>
            </a:pPr>
            <a:r>
              <a:rPr lang="en-US" b="0" i="0" dirty="0">
                <a:solidFill>
                  <a:srgbClr val="7030A0"/>
                </a:solidFill>
                <a:effectLst/>
                <a:latin typeface="adobe-garamond-pro"/>
              </a:rPr>
              <a:t>“summer's blood was in it”</a:t>
            </a:r>
          </a:p>
          <a:p>
            <a:pPr marL="0" indent="0" algn="l" fontAlgn="base">
              <a:buNone/>
            </a:pPr>
            <a:r>
              <a:rPr lang="en-US" b="0" i="0" dirty="0">
                <a:solidFill>
                  <a:srgbClr val="7030A0"/>
                </a:solidFill>
                <a:effectLst/>
                <a:latin typeface="adobe-garamond-pro"/>
              </a:rPr>
              <a:t>“big dark blobs burned/ Like a plate of eyes”</a:t>
            </a:r>
          </a:p>
          <a:p>
            <a:endParaRPr lang="en-US" dirty="0"/>
          </a:p>
          <a:p>
            <a:r>
              <a:rPr lang="en-US" dirty="0"/>
              <a:t>How could I categorize them? </a:t>
            </a:r>
          </a:p>
        </p:txBody>
      </p:sp>
    </p:spTree>
    <p:extLst>
      <p:ext uri="{BB962C8B-B14F-4D97-AF65-F5344CB8AC3E}">
        <p14:creationId xmlns:p14="http://schemas.microsoft.com/office/powerpoint/2010/main" val="103101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B98A-4BB9-BB37-F2C5-AB315262F05E}"/>
              </a:ext>
            </a:extLst>
          </p:cNvPr>
          <p:cNvSpPr>
            <a:spLocks noGrp="1"/>
          </p:cNvSpPr>
          <p:nvPr>
            <p:ph type="title"/>
          </p:nvPr>
        </p:nvSpPr>
        <p:spPr/>
        <p:txBody>
          <a:bodyPr/>
          <a:lstStyle/>
          <a:p>
            <a:r>
              <a:rPr lang="en-US" dirty="0"/>
              <a:t>What to avoid</a:t>
            </a:r>
          </a:p>
        </p:txBody>
      </p:sp>
      <p:sp>
        <p:nvSpPr>
          <p:cNvPr id="3" name="Content Placeholder 2">
            <a:extLst>
              <a:ext uri="{FF2B5EF4-FFF2-40B4-BE49-F238E27FC236}">
                <a16:creationId xmlns:a16="http://schemas.microsoft.com/office/drawing/2014/main" id="{382EAFB4-A930-57BA-503A-7CE09F8BB75E}"/>
              </a:ext>
            </a:extLst>
          </p:cNvPr>
          <p:cNvSpPr>
            <a:spLocks noGrp="1"/>
          </p:cNvSpPr>
          <p:nvPr>
            <p:ph idx="1"/>
          </p:nvPr>
        </p:nvSpPr>
        <p:spPr/>
        <p:txBody>
          <a:bodyPr/>
          <a:lstStyle/>
          <a:p>
            <a:r>
              <a:rPr lang="en-US" dirty="0"/>
              <a:t>You should still only make one point. </a:t>
            </a:r>
          </a:p>
          <a:p>
            <a:r>
              <a:rPr lang="en-US" sz="3200" dirty="0"/>
              <a:t>The author uses metaphor and diction to show how the emotions of love and hate can co-exist </a:t>
            </a:r>
            <a:endParaRPr lang="en-US" sz="3200" dirty="0">
              <a:solidFill>
                <a:schemeClr val="accent1"/>
              </a:solidFill>
            </a:endParaRPr>
          </a:p>
        </p:txBody>
      </p:sp>
      <p:cxnSp>
        <p:nvCxnSpPr>
          <p:cNvPr id="5" name="Straight Connector 4">
            <a:extLst>
              <a:ext uri="{FF2B5EF4-FFF2-40B4-BE49-F238E27FC236}">
                <a16:creationId xmlns:a16="http://schemas.microsoft.com/office/drawing/2014/main" id="{0F918C43-B7EB-E2F1-8285-69ED27B9D0C4}"/>
              </a:ext>
            </a:extLst>
          </p:cNvPr>
          <p:cNvCxnSpPr/>
          <p:nvPr/>
        </p:nvCxnSpPr>
        <p:spPr>
          <a:xfrm>
            <a:off x="5849011" y="2967819"/>
            <a:ext cx="18791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DF4ACB-D00E-903C-031E-ADC732841108}"/>
              </a:ext>
            </a:extLst>
          </p:cNvPr>
          <p:cNvCxnSpPr/>
          <p:nvPr/>
        </p:nvCxnSpPr>
        <p:spPr>
          <a:xfrm>
            <a:off x="4042553" y="3429000"/>
            <a:ext cx="36855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D18D36-ED5B-D74C-5F5E-ED4F5791D266}"/>
              </a:ext>
            </a:extLst>
          </p:cNvPr>
          <p:cNvSpPr txBox="1"/>
          <p:nvPr/>
        </p:nvSpPr>
        <p:spPr>
          <a:xfrm>
            <a:off x="7865705" y="3136612"/>
            <a:ext cx="4030825" cy="584775"/>
          </a:xfrm>
          <a:prstGeom prst="rect">
            <a:avLst/>
          </a:prstGeom>
          <a:noFill/>
        </p:spPr>
        <p:txBody>
          <a:bodyPr wrap="square" rtlCol="0">
            <a:spAutoFit/>
          </a:bodyPr>
          <a:lstStyle/>
          <a:p>
            <a:r>
              <a:rPr lang="en-US" sz="3200" dirty="0">
                <a:solidFill>
                  <a:schemeClr val="accent1"/>
                </a:solidFill>
              </a:rPr>
              <a:t>are often complicated.</a:t>
            </a:r>
            <a:endParaRPr lang="en-US" sz="3200" dirty="0"/>
          </a:p>
        </p:txBody>
      </p:sp>
    </p:spTree>
    <p:extLst>
      <p:ext uri="{BB962C8B-B14F-4D97-AF65-F5344CB8AC3E}">
        <p14:creationId xmlns:p14="http://schemas.microsoft.com/office/powerpoint/2010/main" val="20509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D4D7-12AD-309B-DAD9-DF5622CF7B35}"/>
              </a:ext>
            </a:extLst>
          </p:cNvPr>
          <p:cNvSpPr>
            <a:spLocks noGrp="1"/>
          </p:cNvSpPr>
          <p:nvPr>
            <p:ph type="title"/>
          </p:nvPr>
        </p:nvSpPr>
        <p:spPr/>
        <p:txBody>
          <a:bodyPr/>
          <a:lstStyle/>
          <a:p>
            <a:r>
              <a:rPr lang="en-US" dirty="0"/>
              <a:t>What to avoid</a:t>
            </a:r>
          </a:p>
        </p:txBody>
      </p:sp>
      <p:sp>
        <p:nvSpPr>
          <p:cNvPr id="3" name="Content Placeholder 2">
            <a:extLst>
              <a:ext uri="{FF2B5EF4-FFF2-40B4-BE49-F238E27FC236}">
                <a16:creationId xmlns:a16="http://schemas.microsoft.com/office/drawing/2014/main" id="{E1F335AC-4389-8DC5-4757-CC13E03D4E91}"/>
              </a:ext>
            </a:extLst>
          </p:cNvPr>
          <p:cNvSpPr>
            <a:spLocks noGrp="1"/>
          </p:cNvSpPr>
          <p:nvPr>
            <p:ph idx="1"/>
          </p:nvPr>
        </p:nvSpPr>
        <p:spPr/>
        <p:txBody>
          <a:bodyPr/>
          <a:lstStyle/>
          <a:p>
            <a:r>
              <a:rPr lang="en-US" dirty="0"/>
              <a:t>You still should go in order. </a:t>
            </a:r>
          </a:p>
          <a:p>
            <a:endParaRPr lang="en-US" dirty="0"/>
          </a:p>
          <a:p>
            <a:r>
              <a:rPr lang="en-US" dirty="0"/>
              <a:t>I can’t pick metaphor and then go into “We are Mired in a Stalemate,” finding one in each paragraph. </a:t>
            </a:r>
          </a:p>
          <a:p>
            <a:r>
              <a:rPr lang="en-US" dirty="0"/>
              <a:t>“referees of history” is there for a completely separate reason than war strategists finding “silver linings in the darkest clouds” </a:t>
            </a:r>
          </a:p>
          <a:p>
            <a:endParaRPr lang="en-US" dirty="0"/>
          </a:p>
          <a:p>
            <a:r>
              <a:rPr lang="en-US" dirty="0"/>
              <a:t>By the end of the essay, I will have backtracked several times. </a:t>
            </a:r>
          </a:p>
        </p:txBody>
      </p:sp>
    </p:spTree>
    <p:extLst>
      <p:ext uri="{BB962C8B-B14F-4D97-AF65-F5344CB8AC3E}">
        <p14:creationId xmlns:p14="http://schemas.microsoft.com/office/powerpoint/2010/main" val="183015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F222-320E-201C-4EC0-CAB4311127ED}"/>
              </a:ext>
            </a:extLst>
          </p:cNvPr>
          <p:cNvSpPr>
            <a:spLocks noGrp="1"/>
          </p:cNvSpPr>
          <p:nvPr>
            <p:ph type="title"/>
          </p:nvPr>
        </p:nvSpPr>
        <p:spPr/>
        <p:txBody>
          <a:bodyPr/>
          <a:lstStyle/>
          <a:p>
            <a:r>
              <a:rPr lang="en-US" dirty="0"/>
              <a:t>Instead…</a:t>
            </a:r>
          </a:p>
        </p:txBody>
      </p:sp>
      <p:sp>
        <p:nvSpPr>
          <p:cNvPr id="3" name="Content Placeholder 2">
            <a:extLst>
              <a:ext uri="{FF2B5EF4-FFF2-40B4-BE49-F238E27FC236}">
                <a16:creationId xmlns:a16="http://schemas.microsoft.com/office/drawing/2014/main" id="{5F9DCD9B-429F-E3D7-5B8D-08268E6FB4A0}"/>
              </a:ext>
            </a:extLst>
          </p:cNvPr>
          <p:cNvSpPr>
            <a:spLocks noGrp="1"/>
          </p:cNvSpPr>
          <p:nvPr>
            <p:ph idx="1"/>
          </p:nvPr>
        </p:nvSpPr>
        <p:spPr/>
        <p:txBody>
          <a:bodyPr/>
          <a:lstStyle/>
          <a:p>
            <a:r>
              <a:rPr lang="en-US" dirty="0"/>
              <a:t>Don’t move through devices. Move through </a:t>
            </a:r>
            <a:r>
              <a:rPr lang="en-US" dirty="0">
                <a:solidFill>
                  <a:srgbClr val="00B050"/>
                </a:solidFill>
              </a:rPr>
              <a:t>ideas. </a:t>
            </a:r>
          </a:p>
          <a:p>
            <a:r>
              <a:rPr lang="en-US" dirty="0"/>
              <a:t>Two points of development means that ideas can BUILD on top of each other. Each device proves a different point about a single topic sentence. </a:t>
            </a:r>
          </a:p>
          <a:p>
            <a:endParaRPr lang="en-US" dirty="0"/>
          </a:p>
          <a:p>
            <a:r>
              <a:rPr lang="en-US" dirty="0"/>
              <a:t>Remember, it’s still just ONE hamburger. </a:t>
            </a:r>
          </a:p>
        </p:txBody>
      </p:sp>
    </p:spTree>
    <p:extLst>
      <p:ext uri="{BB962C8B-B14F-4D97-AF65-F5344CB8AC3E}">
        <p14:creationId xmlns:p14="http://schemas.microsoft.com/office/powerpoint/2010/main" val="353579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13E0F-1875-3A72-4473-954EF65A2FD4}"/>
              </a:ext>
            </a:extLst>
          </p:cNvPr>
          <p:cNvSpPr>
            <a:spLocks noGrp="1"/>
          </p:cNvSpPr>
          <p:nvPr>
            <p:ph type="title"/>
          </p:nvPr>
        </p:nvSpPr>
        <p:spPr>
          <a:xfrm>
            <a:off x="858749" y="963997"/>
            <a:ext cx="3787457" cy="4938361"/>
          </a:xfrm>
        </p:spPr>
        <p:txBody>
          <a:bodyPr anchor="ctr">
            <a:normAutofit/>
          </a:bodyPr>
          <a:lstStyle/>
          <a:p>
            <a:pPr algn="r"/>
            <a:r>
              <a:rPr lang="en-US" dirty="0"/>
              <a:t>When you are proving a point -- </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BC722F-084B-8CCF-BF8F-2013563A03AB}"/>
              </a:ext>
            </a:extLst>
          </p:cNvPr>
          <p:cNvSpPr>
            <a:spLocks noGrp="1"/>
          </p:cNvSpPr>
          <p:nvPr>
            <p:ph idx="1"/>
          </p:nvPr>
        </p:nvSpPr>
        <p:spPr>
          <a:xfrm>
            <a:off x="5301798" y="963507"/>
            <a:ext cx="5968181" cy="4938851"/>
          </a:xfrm>
        </p:spPr>
        <p:txBody>
          <a:bodyPr anchor="ctr">
            <a:normAutofit/>
          </a:bodyPr>
          <a:lstStyle/>
          <a:p>
            <a:pPr marL="0" indent="0">
              <a:buNone/>
            </a:pPr>
            <a:r>
              <a:rPr lang="en-US" dirty="0"/>
              <a:t>Use textual evidence, paraphrased or directly quoted</a:t>
            </a:r>
          </a:p>
          <a:p>
            <a:pPr marL="0" indent="0">
              <a:buNone/>
            </a:pPr>
            <a:r>
              <a:rPr lang="en-US" dirty="0"/>
              <a:t>But wouldn’t it be stronger to use 2 pieces of evidence instead of just one? </a:t>
            </a:r>
          </a:p>
          <a:p>
            <a:pPr marL="0" indent="0">
              <a:buNone/>
            </a:pPr>
            <a:r>
              <a:rPr lang="en-US" dirty="0"/>
              <a:t>If I want to describe my relationship with my sister by saying it’s “supportive,” but I can only provide ONE example, that isn’t very compelling.</a:t>
            </a:r>
          </a:p>
        </p:txBody>
      </p:sp>
    </p:spTree>
    <p:extLst>
      <p:ext uri="{BB962C8B-B14F-4D97-AF65-F5344CB8AC3E}">
        <p14:creationId xmlns:p14="http://schemas.microsoft.com/office/powerpoint/2010/main" val="21363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Double Cheeseburger: Calories and Nutrition | McDonald's">
            <a:extLst>
              <a:ext uri="{FF2B5EF4-FFF2-40B4-BE49-F238E27FC236}">
                <a16:creationId xmlns:a16="http://schemas.microsoft.com/office/drawing/2014/main" id="{B2A418D4-EF04-B3A3-1541-789CDF6A7FE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92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934185-3820-6BDF-773D-7B7801C50E30}"/>
              </a:ext>
            </a:extLst>
          </p:cNvPr>
          <p:cNvSpPr>
            <a:spLocks noGrp="1"/>
          </p:cNvSpPr>
          <p:nvPr>
            <p:ph type="title"/>
          </p:nvPr>
        </p:nvSpPr>
        <p:spPr>
          <a:xfrm>
            <a:off x="1097280" y="286603"/>
            <a:ext cx="10058400" cy="1450757"/>
          </a:xfrm>
        </p:spPr>
        <p:txBody>
          <a:bodyPr>
            <a:normAutofit/>
          </a:bodyPr>
          <a:lstStyle/>
          <a:p>
            <a:r>
              <a:rPr lang="en-US" dirty="0"/>
              <a:t>Adding a second example</a:t>
            </a:r>
          </a:p>
        </p:txBody>
      </p:sp>
      <p:cxnSp>
        <p:nvCxnSpPr>
          <p:cNvPr id="11" name="Straight Connector 1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4CBC1B-3221-AFBD-5780-35695D05EEC9}"/>
              </a:ext>
            </a:extLst>
          </p:cNvPr>
          <p:cNvSpPr>
            <a:spLocks noGrp="1"/>
          </p:cNvSpPr>
          <p:nvPr>
            <p:ph idx="1"/>
          </p:nvPr>
        </p:nvSpPr>
        <p:spPr>
          <a:xfrm>
            <a:off x="1097280" y="2108201"/>
            <a:ext cx="10058400" cy="3760891"/>
          </a:xfrm>
        </p:spPr>
        <p:txBody>
          <a:bodyPr>
            <a:normAutofit/>
          </a:bodyPr>
          <a:lstStyle/>
          <a:p>
            <a:pPr marL="0" indent="0">
              <a:buNone/>
            </a:pPr>
            <a:r>
              <a:rPr lang="en-US" sz="4000" dirty="0"/>
              <a:t>So where do we add a second (or third) piece of evidence? </a:t>
            </a:r>
          </a:p>
          <a:p>
            <a:pPr marL="0" indent="0">
              <a:buNone/>
            </a:pPr>
            <a:endParaRPr lang="en-US" sz="4000" dirty="0"/>
          </a:p>
          <a:p>
            <a:pPr marL="0" indent="0" algn="r">
              <a:buNone/>
            </a:pPr>
            <a:r>
              <a:rPr lang="en-US" sz="4000" dirty="0"/>
              <a:t>Inside the structure we already have!</a:t>
            </a:r>
          </a:p>
        </p:txBody>
      </p:sp>
      <p:sp>
        <p:nvSpPr>
          <p:cNvPr id="13" name="Rectangle 1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53430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AC3C-E634-D87D-8876-24EE50F6260E}"/>
              </a:ext>
            </a:extLst>
          </p:cNvPr>
          <p:cNvSpPr>
            <a:spLocks noGrp="1"/>
          </p:cNvSpPr>
          <p:nvPr>
            <p:ph type="title"/>
          </p:nvPr>
        </p:nvSpPr>
        <p:spPr/>
        <p:txBody>
          <a:bodyPr/>
          <a:lstStyle/>
          <a:p>
            <a:r>
              <a:rPr lang="en-US" dirty="0"/>
              <a:t>Body Paragraph – </a:t>
            </a:r>
          </a:p>
        </p:txBody>
      </p:sp>
      <p:sp>
        <p:nvSpPr>
          <p:cNvPr id="3" name="Content Placeholder 2">
            <a:extLst>
              <a:ext uri="{FF2B5EF4-FFF2-40B4-BE49-F238E27FC236}">
                <a16:creationId xmlns:a16="http://schemas.microsoft.com/office/drawing/2014/main" id="{E832DC7E-D53B-9DF8-B243-C78AD3B0F42A}"/>
              </a:ext>
            </a:extLst>
          </p:cNvPr>
          <p:cNvSpPr>
            <a:spLocks noGrp="1"/>
          </p:cNvSpPr>
          <p:nvPr>
            <p:ph idx="1"/>
          </p:nvPr>
        </p:nvSpPr>
        <p:spPr/>
        <p:txBody>
          <a:bodyPr/>
          <a:lstStyle/>
          <a:p>
            <a:r>
              <a:rPr lang="en-US" dirty="0"/>
              <a:t>The EV, CM, CM part of our paragraphs (think of the meat and cheese in a burger) are referred to as the </a:t>
            </a:r>
            <a:r>
              <a:rPr lang="en-US" dirty="0">
                <a:solidFill>
                  <a:srgbClr val="00B0F0"/>
                </a:solidFill>
              </a:rPr>
              <a:t>POINT OF DEVELOPMENT</a:t>
            </a:r>
          </a:p>
          <a:p>
            <a:r>
              <a:rPr lang="en-US" dirty="0"/>
              <a:t>The author </a:t>
            </a:r>
            <a:r>
              <a:rPr lang="en-US" i="1" dirty="0">
                <a:solidFill>
                  <a:srgbClr val="00B0F0"/>
                </a:solidFill>
              </a:rPr>
              <a:t>develops their point</a:t>
            </a:r>
            <a:r>
              <a:rPr lang="en-US" dirty="0"/>
              <a:t>, by citing evidence and explaining it </a:t>
            </a:r>
          </a:p>
          <a:p>
            <a:endParaRPr lang="en-US" dirty="0"/>
          </a:p>
          <a:p>
            <a:r>
              <a:rPr lang="en-US" sz="4400" dirty="0"/>
              <a:t>TS</a:t>
            </a:r>
            <a:r>
              <a:rPr lang="en-US" sz="4400" dirty="0">
                <a:solidFill>
                  <a:srgbClr val="92D050"/>
                </a:solidFill>
              </a:rPr>
              <a:t> EV </a:t>
            </a:r>
            <a:r>
              <a:rPr lang="en-US" sz="4400" dirty="0">
                <a:solidFill>
                  <a:srgbClr val="00B050"/>
                </a:solidFill>
              </a:rPr>
              <a:t>CM </a:t>
            </a:r>
            <a:r>
              <a:rPr lang="en-US" sz="4400" dirty="0" err="1">
                <a:solidFill>
                  <a:srgbClr val="00B050"/>
                </a:solidFill>
              </a:rPr>
              <a:t>CM</a:t>
            </a:r>
            <a:r>
              <a:rPr lang="en-US" sz="4400" dirty="0">
                <a:solidFill>
                  <a:srgbClr val="00B050"/>
                </a:solidFill>
              </a:rPr>
              <a:t> </a:t>
            </a:r>
            <a:r>
              <a:rPr lang="en-US" sz="4400" dirty="0">
                <a:solidFill>
                  <a:srgbClr val="5A1FB1"/>
                </a:solidFill>
              </a:rPr>
              <a:t>EV</a:t>
            </a:r>
            <a:r>
              <a:rPr lang="en-US" sz="4400" dirty="0">
                <a:solidFill>
                  <a:srgbClr val="7030A0"/>
                </a:solidFill>
              </a:rPr>
              <a:t> CM </a:t>
            </a:r>
            <a:r>
              <a:rPr lang="en-US" sz="4400" dirty="0" err="1">
                <a:solidFill>
                  <a:srgbClr val="7030A0"/>
                </a:solidFill>
              </a:rPr>
              <a:t>CM</a:t>
            </a:r>
            <a:r>
              <a:rPr lang="en-US" sz="4400" dirty="0">
                <a:solidFill>
                  <a:srgbClr val="7030A0"/>
                </a:solidFill>
              </a:rPr>
              <a:t> </a:t>
            </a:r>
            <a:r>
              <a:rPr lang="en-US" sz="4400" dirty="0"/>
              <a:t>CS</a:t>
            </a:r>
          </a:p>
          <a:p>
            <a:endParaRPr lang="en-US" dirty="0"/>
          </a:p>
          <a:p>
            <a:endParaRPr lang="en-US" dirty="0"/>
          </a:p>
        </p:txBody>
      </p:sp>
    </p:spTree>
    <p:extLst>
      <p:ext uri="{BB962C8B-B14F-4D97-AF65-F5344CB8AC3E}">
        <p14:creationId xmlns:p14="http://schemas.microsoft.com/office/powerpoint/2010/main" val="252470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0869-EDD4-1D61-8FD4-8072FF10915B}"/>
              </a:ext>
            </a:extLst>
          </p:cNvPr>
          <p:cNvSpPr>
            <a:spLocks noGrp="1"/>
          </p:cNvSpPr>
          <p:nvPr>
            <p:ph type="title"/>
          </p:nvPr>
        </p:nvSpPr>
        <p:spPr/>
        <p:txBody>
          <a:bodyPr/>
          <a:lstStyle/>
          <a:p>
            <a:r>
              <a:rPr lang="en-US" dirty="0"/>
              <a:t>Clarifications</a:t>
            </a:r>
          </a:p>
        </p:txBody>
      </p:sp>
      <p:sp>
        <p:nvSpPr>
          <p:cNvPr id="3" name="Content Placeholder 2">
            <a:extLst>
              <a:ext uri="{FF2B5EF4-FFF2-40B4-BE49-F238E27FC236}">
                <a16:creationId xmlns:a16="http://schemas.microsoft.com/office/drawing/2014/main" id="{1B1B7E3A-F5C0-D187-7AE6-E70EFAD6350B}"/>
              </a:ext>
            </a:extLst>
          </p:cNvPr>
          <p:cNvSpPr>
            <a:spLocks noGrp="1"/>
          </p:cNvSpPr>
          <p:nvPr>
            <p:ph idx="1"/>
          </p:nvPr>
        </p:nvSpPr>
        <p:spPr/>
        <p:txBody>
          <a:bodyPr/>
          <a:lstStyle/>
          <a:p>
            <a:r>
              <a:rPr lang="en-US" dirty="0"/>
              <a:t>This is still ONE paragraph, even if it is longer than most. </a:t>
            </a:r>
          </a:p>
          <a:p>
            <a:r>
              <a:rPr lang="en-US" dirty="0"/>
              <a:t>There is still only ONE topic sentence, which means that both pieces of evidence relate to the same claim</a:t>
            </a:r>
          </a:p>
          <a:p>
            <a:r>
              <a:rPr lang="en-US" dirty="0"/>
              <a:t>These are the types of paragraphs you will write in AP Lang and Lit. </a:t>
            </a:r>
          </a:p>
        </p:txBody>
      </p:sp>
    </p:spTree>
    <p:extLst>
      <p:ext uri="{BB962C8B-B14F-4D97-AF65-F5344CB8AC3E}">
        <p14:creationId xmlns:p14="http://schemas.microsoft.com/office/powerpoint/2010/main" val="237569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B84-90F4-799F-C063-A9C51297A6C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85753D0-E915-B0AD-DC95-3C26CFB547E1}"/>
              </a:ext>
            </a:extLst>
          </p:cNvPr>
          <p:cNvSpPr>
            <a:spLocks noGrp="1"/>
          </p:cNvSpPr>
          <p:nvPr>
            <p:ph idx="1"/>
          </p:nvPr>
        </p:nvSpPr>
        <p:spPr/>
        <p:txBody>
          <a:bodyPr/>
          <a:lstStyle/>
          <a:p>
            <a:r>
              <a:rPr lang="en-US" dirty="0"/>
              <a:t>Let’s think about the Cronkite Analysis. </a:t>
            </a:r>
          </a:p>
          <a:p>
            <a:r>
              <a:rPr lang="en-US" sz="2000" dirty="0"/>
              <a:t>TS</a:t>
            </a:r>
            <a:r>
              <a:rPr lang="en-US" sz="2000" dirty="0">
                <a:solidFill>
                  <a:srgbClr val="92D050"/>
                </a:solidFill>
              </a:rPr>
              <a:t> EV </a:t>
            </a:r>
            <a:r>
              <a:rPr lang="en-US" sz="2000" dirty="0">
                <a:solidFill>
                  <a:srgbClr val="00B050"/>
                </a:solidFill>
              </a:rPr>
              <a:t>CM </a:t>
            </a:r>
            <a:r>
              <a:rPr lang="en-US" sz="2000" dirty="0" err="1">
                <a:solidFill>
                  <a:srgbClr val="00B050"/>
                </a:solidFill>
              </a:rPr>
              <a:t>CM</a:t>
            </a:r>
            <a:r>
              <a:rPr lang="en-US" sz="2000" dirty="0">
                <a:solidFill>
                  <a:srgbClr val="00B050"/>
                </a:solidFill>
              </a:rPr>
              <a:t> </a:t>
            </a:r>
            <a:r>
              <a:rPr lang="en-US" sz="2000" dirty="0">
                <a:solidFill>
                  <a:srgbClr val="5A1FB1"/>
                </a:solidFill>
              </a:rPr>
              <a:t>EV</a:t>
            </a:r>
            <a:r>
              <a:rPr lang="en-US" sz="2000" dirty="0">
                <a:solidFill>
                  <a:srgbClr val="7030A0"/>
                </a:solidFill>
              </a:rPr>
              <a:t> CM </a:t>
            </a:r>
            <a:r>
              <a:rPr lang="en-US" sz="2000" dirty="0" err="1">
                <a:solidFill>
                  <a:srgbClr val="7030A0"/>
                </a:solidFill>
              </a:rPr>
              <a:t>CM</a:t>
            </a:r>
            <a:r>
              <a:rPr lang="en-US" sz="2000" dirty="0">
                <a:solidFill>
                  <a:srgbClr val="7030A0"/>
                </a:solidFill>
              </a:rPr>
              <a:t> </a:t>
            </a:r>
            <a:r>
              <a:rPr lang="en-US" sz="2000" dirty="0"/>
              <a:t>CS</a:t>
            </a:r>
          </a:p>
          <a:p>
            <a:r>
              <a:rPr lang="en-US" dirty="0"/>
              <a:t>The first paragraph explores the uncertainty of an American victory by using terms that relate to doubt.</a:t>
            </a:r>
          </a:p>
        </p:txBody>
      </p:sp>
    </p:spTree>
    <p:extLst>
      <p:ext uri="{BB962C8B-B14F-4D97-AF65-F5344CB8AC3E}">
        <p14:creationId xmlns:p14="http://schemas.microsoft.com/office/powerpoint/2010/main" val="194325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B84-90F4-799F-C063-A9C51297A6C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85753D0-E915-B0AD-DC95-3C26CFB547E1}"/>
              </a:ext>
            </a:extLst>
          </p:cNvPr>
          <p:cNvSpPr>
            <a:spLocks noGrp="1"/>
          </p:cNvSpPr>
          <p:nvPr>
            <p:ph idx="1"/>
          </p:nvPr>
        </p:nvSpPr>
        <p:spPr/>
        <p:txBody>
          <a:bodyPr/>
          <a:lstStyle/>
          <a:p>
            <a:r>
              <a:rPr lang="en-US" dirty="0"/>
              <a:t>Let’s think about the Cronkite Analysis. </a:t>
            </a:r>
          </a:p>
          <a:p>
            <a:r>
              <a:rPr lang="en-US" sz="2000" dirty="0"/>
              <a:t>TS</a:t>
            </a:r>
            <a:r>
              <a:rPr lang="en-US" sz="2000" dirty="0">
                <a:solidFill>
                  <a:srgbClr val="92D050"/>
                </a:solidFill>
              </a:rPr>
              <a:t> EV </a:t>
            </a:r>
            <a:r>
              <a:rPr lang="en-US" sz="2000" dirty="0">
                <a:solidFill>
                  <a:srgbClr val="00B050"/>
                </a:solidFill>
              </a:rPr>
              <a:t>CM </a:t>
            </a:r>
            <a:r>
              <a:rPr lang="en-US" sz="2000" dirty="0" err="1">
                <a:solidFill>
                  <a:srgbClr val="00B050"/>
                </a:solidFill>
              </a:rPr>
              <a:t>CM</a:t>
            </a:r>
            <a:r>
              <a:rPr lang="en-US" sz="2000" dirty="0">
                <a:solidFill>
                  <a:srgbClr val="00B050"/>
                </a:solidFill>
              </a:rPr>
              <a:t> </a:t>
            </a:r>
            <a:r>
              <a:rPr lang="en-US" sz="2000" dirty="0">
                <a:solidFill>
                  <a:srgbClr val="5A1FB1"/>
                </a:solidFill>
              </a:rPr>
              <a:t>EV</a:t>
            </a:r>
            <a:r>
              <a:rPr lang="en-US" sz="2000" dirty="0">
                <a:solidFill>
                  <a:srgbClr val="7030A0"/>
                </a:solidFill>
              </a:rPr>
              <a:t> CM </a:t>
            </a:r>
            <a:r>
              <a:rPr lang="en-US" sz="2000" dirty="0" err="1">
                <a:solidFill>
                  <a:srgbClr val="7030A0"/>
                </a:solidFill>
              </a:rPr>
              <a:t>CM</a:t>
            </a:r>
            <a:r>
              <a:rPr lang="en-US" sz="2000" dirty="0">
                <a:solidFill>
                  <a:srgbClr val="7030A0"/>
                </a:solidFill>
              </a:rPr>
              <a:t> </a:t>
            </a:r>
            <a:r>
              <a:rPr lang="en-US" sz="2000" dirty="0"/>
              <a:t>CS</a:t>
            </a:r>
          </a:p>
          <a:p>
            <a:r>
              <a:rPr lang="en-US" dirty="0"/>
              <a:t>The first paragraph explores the uncertainty of an American victory by using terms that relate to doubt. </a:t>
            </a:r>
            <a:r>
              <a:rPr lang="en-US" sz="1800" dirty="0">
                <a:solidFill>
                  <a:srgbClr val="92D050"/>
                </a:solidFill>
              </a:rPr>
              <a:t>Cronkite explains “who won and who lost” in the form of a question, adding that even he is “not sure.”</a:t>
            </a:r>
            <a:endParaRPr lang="en-US" dirty="0"/>
          </a:p>
        </p:txBody>
      </p:sp>
    </p:spTree>
    <p:extLst>
      <p:ext uri="{BB962C8B-B14F-4D97-AF65-F5344CB8AC3E}">
        <p14:creationId xmlns:p14="http://schemas.microsoft.com/office/powerpoint/2010/main" val="203996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B84-90F4-799F-C063-A9C51297A6C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85753D0-E915-B0AD-DC95-3C26CFB547E1}"/>
              </a:ext>
            </a:extLst>
          </p:cNvPr>
          <p:cNvSpPr>
            <a:spLocks noGrp="1"/>
          </p:cNvSpPr>
          <p:nvPr>
            <p:ph idx="1"/>
          </p:nvPr>
        </p:nvSpPr>
        <p:spPr/>
        <p:txBody>
          <a:bodyPr/>
          <a:lstStyle/>
          <a:p>
            <a:r>
              <a:rPr lang="en-US" dirty="0"/>
              <a:t>Let’s think about the Cronkite Analysis. </a:t>
            </a:r>
          </a:p>
          <a:p>
            <a:r>
              <a:rPr lang="en-US" sz="2000" dirty="0"/>
              <a:t>TS</a:t>
            </a:r>
            <a:r>
              <a:rPr lang="en-US" sz="2000" dirty="0">
                <a:solidFill>
                  <a:srgbClr val="92D050"/>
                </a:solidFill>
              </a:rPr>
              <a:t> EV </a:t>
            </a:r>
            <a:r>
              <a:rPr lang="en-US" sz="2000" dirty="0">
                <a:solidFill>
                  <a:srgbClr val="00B050"/>
                </a:solidFill>
              </a:rPr>
              <a:t>CM </a:t>
            </a:r>
            <a:r>
              <a:rPr lang="en-US" sz="2000" dirty="0" err="1">
                <a:solidFill>
                  <a:srgbClr val="00B050"/>
                </a:solidFill>
              </a:rPr>
              <a:t>CM</a:t>
            </a:r>
            <a:r>
              <a:rPr lang="en-US" sz="2000" dirty="0">
                <a:solidFill>
                  <a:srgbClr val="00B050"/>
                </a:solidFill>
              </a:rPr>
              <a:t> </a:t>
            </a:r>
            <a:r>
              <a:rPr lang="en-US" sz="2000" dirty="0">
                <a:solidFill>
                  <a:srgbClr val="5A1FB1"/>
                </a:solidFill>
              </a:rPr>
              <a:t>EV</a:t>
            </a:r>
            <a:r>
              <a:rPr lang="en-US" sz="2000" dirty="0">
                <a:solidFill>
                  <a:srgbClr val="7030A0"/>
                </a:solidFill>
              </a:rPr>
              <a:t> CM </a:t>
            </a:r>
            <a:r>
              <a:rPr lang="en-US" sz="2000" dirty="0" err="1">
                <a:solidFill>
                  <a:srgbClr val="7030A0"/>
                </a:solidFill>
              </a:rPr>
              <a:t>CM</a:t>
            </a:r>
            <a:r>
              <a:rPr lang="en-US" sz="2000" dirty="0">
                <a:solidFill>
                  <a:srgbClr val="7030A0"/>
                </a:solidFill>
              </a:rPr>
              <a:t> </a:t>
            </a:r>
            <a:r>
              <a:rPr lang="en-US" sz="2000" dirty="0"/>
              <a:t>CS</a:t>
            </a:r>
          </a:p>
          <a:p>
            <a:r>
              <a:rPr lang="en-US" dirty="0"/>
              <a:t>The first paragraph explores the uncertainty of an American victory by using terms that relate to doubt. </a:t>
            </a:r>
            <a:r>
              <a:rPr lang="en-US" sz="1800" dirty="0">
                <a:solidFill>
                  <a:srgbClr val="92D050"/>
                </a:solidFill>
              </a:rPr>
              <a:t>Cronkite explains “who won and who lost” in the form of a question, adding that even he is “not sure.”</a:t>
            </a:r>
            <a:r>
              <a:rPr lang="en-US" sz="1800" dirty="0">
                <a:solidFill>
                  <a:srgbClr val="00B050"/>
                </a:solidFill>
              </a:rPr>
              <a:t> To have a trusted and unbiased newscaster tell the American public that not even he is certain about the outcome of a series of battles throws doubt into further involvement. It also allows Cronkite’s audience, who still mostly favors the war, to see that they could be wrong without having to abandon their belief in the virtue of democracy. </a:t>
            </a:r>
            <a:endParaRPr lang="en-US" dirty="0"/>
          </a:p>
        </p:txBody>
      </p:sp>
    </p:spTree>
    <p:extLst>
      <p:ext uri="{BB962C8B-B14F-4D97-AF65-F5344CB8AC3E}">
        <p14:creationId xmlns:p14="http://schemas.microsoft.com/office/powerpoint/2010/main" val="2554385586"/>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{72199D67-BD4A-424E-A693-3EC3CAAE86E7}tf33845126_win32</Template>
  <TotalTime>74</TotalTime>
  <Words>1587</Words>
  <Application>Microsoft Office PowerPoint</Application>
  <PresentationFormat>Widescreen</PresentationFormat>
  <Paragraphs>116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adobe-garamond-pro</vt:lpstr>
      <vt:lpstr>Arial</vt:lpstr>
      <vt:lpstr>Bookman Old Style</vt:lpstr>
      <vt:lpstr>Calibri</vt:lpstr>
      <vt:lpstr>Franklin Gothic Book</vt:lpstr>
      <vt:lpstr>1_RetrospectVTI</vt:lpstr>
      <vt:lpstr>Double Point of Development</vt:lpstr>
      <vt:lpstr>What is different? What’s in common? </vt:lpstr>
      <vt:lpstr>When you are proving a point -- </vt:lpstr>
      <vt:lpstr>Adding a second example</vt:lpstr>
      <vt:lpstr>Body Paragraph – </vt:lpstr>
      <vt:lpstr>Clarifications</vt:lpstr>
      <vt:lpstr>Example</vt:lpstr>
      <vt:lpstr>Example</vt:lpstr>
      <vt:lpstr>Example</vt:lpstr>
      <vt:lpstr>Example</vt:lpstr>
      <vt:lpstr>Example</vt:lpstr>
      <vt:lpstr>Example</vt:lpstr>
      <vt:lpstr>Yep, that’s a long paragraph. </vt:lpstr>
      <vt:lpstr>Getting it Right</vt:lpstr>
      <vt:lpstr>Good Examples</vt:lpstr>
      <vt:lpstr>Good Examples</vt:lpstr>
      <vt:lpstr>Good Examples</vt:lpstr>
      <vt:lpstr>Good Examples</vt:lpstr>
      <vt:lpstr>Good Examples</vt:lpstr>
      <vt:lpstr>Good Examples</vt:lpstr>
      <vt:lpstr>The tricky part</vt:lpstr>
      <vt:lpstr>What could I call these? </vt:lpstr>
      <vt:lpstr>What to avoid</vt:lpstr>
      <vt:lpstr>What to avoid</vt:lpstr>
      <vt:lpstr>Instead…</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Point of Development</dc:title>
  <dc:creator>TUCKER, KIMBERLY</dc:creator>
  <cp:lastModifiedBy>TUCKER, KIMBERLY</cp:lastModifiedBy>
  <cp:revision>1</cp:revision>
  <dcterms:created xsi:type="dcterms:W3CDTF">2022-11-01T11:51:26Z</dcterms:created>
  <dcterms:modified xsi:type="dcterms:W3CDTF">2022-11-01T13:06:07Z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