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6"/>
  </p:notesMasterIdLst>
  <p:sldIdLst>
    <p:sldId id="274" r:id="rId2"/>
    <p:sldId id="277" r:id="rId3"/>
    <p:sldId id="278" r:id="rId4"/>
    <p:sldId id="279" r:id="rId5"/>
    <p:sldId id="281" r:id="rId6"/>
    <p:sldId id="265" r:id="rId7"/>
    <p:sldId id="276" r:id="rId8"/>
    <p:sldId id="273" r:id="rId9"/>
    <p:sldId id="282" r:id="rId10"/>
    <p:sldId id="264" r:id="rId11"/>
    <p:sldId id="283" r:id="rId12"/>
    <p:sldId id="284" r:id="rId13"/>
    <p:sldId id="263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61" r:id="rId22"/>
    <p:sldId id="262" r:id="rId23"/>
    <p:sldId id="294" r:id="rId24"/>
    <p:sldId id="293" r:id="rId25"/>
    <p:sldId id="295" r:id="rId26"/>
    <p:sldId id="296" r:id="rId27"/>
    <p:sldId id="297" r:id="rId28"/>
    <p:sldId id="298" r:id="rId29"/>
    <p:sldId id="299" r:id="rId30"/>
    <p:sldId id="301" r:id="rId31"/>
    <p:sldId id="300" r:id="rId32"/>
    <p:sldId id="258" r:id="rId33"/>
    <p:sldId id="257" r:id="rId34"/>
    <p:sldId id="26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CKER, KIMBERLY" userId="39f08c42-7899-4902-93b2-c32a3aee37dc" providerId="ADAL" clId="{5A1C9EE8-8059-4787-B9EC-093ABAD094C9}"/>
    <pc:docChg chg="modSld sldOrd">
      <pc:chgData name="TUCKER, KIMBERLY" userId="39f08c42-7899-4902-93b2-c32a3aee37dc" providerId="ADAL" clId="{5A1C9EE8-8059-4787-B9EC-093ABAD094C9}" dt="2023-04-11T20:39:35.121" v="54" actId="20577"/>
      <pc:docMkLst>
        <pc:docMk/>
      </pc:docMkLst>
      <pc:sldChg chg="modSp mod ord">
        <pc:chgData name="TUCKER, KIMBERLY" userId="39f08c42-7899-4902-93b2-c32a3aee37dc" providerId="ADAL" clId="{5A1C9EE8-8059-4787-B9EC-093ABAD094C9}" dt="2023-04-11T20:38:42.626" v="33"/>
        <pc:sldMkLst>
          <pc:docMk/>
          <pc:sldMk cId="1544252449" sldId="265"/>
        </pc:sldMkLst>
        <pc:spChg chg="mod">
          <ac:chgData name="TUCKER, KIMBERLY" userId="39f08c42-7899-4902-93b2-c32a3aee37dc" providerId="ADAL" clId="{5A1C9EE8-8059-4787-B9EC-093ABAD094C9}" dt="2023-04-11T20:38:34.209" v="31" actId="20577"/>
          <ac:spMkLst>
            <pc:docMk/>
            <pc:sldMk cId="1544252449" sldId="265"/>
            <ac:spMk id="2" creationId="{00000000-0000-0000-0000-000000000000}"/>
          </ac:spMkLst>
        </pc:spChg>
      </pc:sldChg>
      <pc:sldChg chg="modSp mod">
        <pc:chgData name="TUCKER, KIMBERLY" userId="39f08c42-7899-4902-93b2-c32a3aee37dc" providerId="ADAL" clId="{5A1C9EE8-8059-4787-B9EC-093ABAD094C9}" dt="2023-04-11T20:39:02.881" v="41" actId="20577"/>
        <pc:sldMkLst>
          <pc:docMk/>
          <pc:sldMk cId="2902082977" sldId="273"/>
        </pc:sldMkLst>
        <pc:spChg chg="mod">
          <ac:chgData name="TUCKER, KIMBERLY" userId="39f08c42-7899-4902-93b2-c32a3aee37dc" providerId="ADAL" clId="{5A1C9EE8-8059-4787-B9EC-093ABAD094C9}" dt="2023-04-11T20:39:02.881" v="41" actId="20577"/>
          <ac:spMkLst>
            <pc:docMk/>
            <pc:sldMk cId="2902082977" sldId="273"/>
            <ac:spMk id="2" creationId="{00000000-0000-0000-0000-000000000000}"/>
          </ac:spMkLst>
        </pc:spChg>
      </pc:sldChg>
      <pc:sldChg chg="modSp mod">
        <pc:chgData name="TUCKER, KIMBERLY" userId="39f08c42-7899-4902-93b2-c32a3aee37dc" providerId="ADAL" clId="{5A1C9EE8-8059-4787-B9EC-093ABAD094C9}" dt="2023-04-11T20:38:15.745" v="30" actId="20577"/>
        <pc:sldMkLst>
          <pc:docMk/>
          <pc:sldMk cId="706242609" sldId="278"/>
        </pc:sldMkLst>
        <pc:spChg chg="mod">
          <ac:chgData name="TUCKER, KIMBERLY" userId="39f08c42-7899-4902-93b2-c32a3aee37dc" providerId="ADAL" clId="{5A1C9EE8-8059-4787-B9EC-093ABAD094C9}" dt="2023-04-11T20:38:15.745" v="30" actId="20577"/>
          <ac:spMkLst>
            <pc:docMk/>
            <pc:sldMk cId="706242609" sldId="278"/>
            <ac:spMk id="2" creationId="{00000000-0000-0000-0000-000000000000}"/>
          </ac:spMkLst>
        </pc:spChg>
      </pc:sldChg>
      <pc:sldChg chg="modSp mod">
        <pc:chgData name="TUCKER, KIMBERLY" userId="39f08c42-7899-4902-93b2-c32a3aee37dc" providerId="ADAL" clId="{5A1C9EE8-8059-4787-B9EC-093ABAD094C9}" dt="2023-04-11T20:39:35.121" v="54" actId="20577"/>
        <pc:sldMkLst>
          <pc:docMk/>
          <pc:sldMk cId="2620029176" sldId="283"/>
        </pc:sldMkLst>
        <pc:spChg chg="mod">
          <ac:chgData name="TUCKER, KIMBERLY" userId="39f08c42-7899-4902-93b2-c32a3aee37dc" providerId="ADAL" clId="{5A1C9EE8-8059-4787-B9EC-093ABAD094C9}" dt="2023-04-11T20:39:35.121" v="54" actId="20577"/>
          <ac:spMkLst>
            <pc:docMk/>
            <pc:sldMk cId="2620029176" sldId="28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8ED09-7ABF-4445-85F5-ADE4220B4098}" type="datetimeFigureOut">
              <a:rPr lang="en-US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48A14-6345-4300-839F-3BCA9BAF86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6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5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1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61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69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48A14-6345-4300-839F-3BCA9BAF86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7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48A14-6345-4300-839F-3BCA9BAF86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39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18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2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1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07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0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5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5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5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8A14-6345-4300-839F-3BCA9BAF868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9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9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112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17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76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9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8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6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9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7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46CE7D5-CF57-46EF-B807-FDD0502418D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47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232B4C-B0AF-4709-9259-0A207B74CABB}"/>
              </a:ext>
            </a:extLst>
          </p:cNvPr>
          <p:cNvSpPr txBox="1"/>
          <p:nvPr/>
        </p:nvSpPr>
        <p:spPr>
          <a:xfrm>
            <a:off x="840658" y="1197077"/>
            <a:ext cx="9908457" cy="307776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dirty="0">
                <a:latin typeface="+mj-lt"/>
                <a:cs typeface="Kartika"/>
              </a:rPr>
              <a:t>STAAR 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sz="8800" dirty="0">
                <a:latin typeface="+mj-lt"/>
                <a:cs typeface="Kartika"/>
              </a:rPr>
              <a:t>Myth-Busters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51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Myth: </a:t>
            </a:r>
            <a:r>
              <a:rPr lang="en-US" dirty="0">
                <a:solidFill>
                  <a:srgbClr val="FF0000"/>
                </a:solidFill>
              </a:rPr>
              <a:t> This is NOT a dictionary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C4319-76DB-05D5-A25F-D2562CFB3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3019425"/>
            <a:ext cx="5981700" cy="3028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C4E739-364E-6C9A-6A9E-D97BD41E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781175"/>
            <a:ext cx="7086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7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FACT: </a:t>
            </a:r>
            <a:r>
              <a:rPr lang="en-US" dirty="0">
                <a:solidFill>
                  <a:srgbClr val="92D050"/>
                </a:solidFill>
              </a:rPr>
              <a:t>Looking up the word will make it clear.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I.e. STAAR won’t ask you to define words in context that are used incorrectly.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C4319-76DB-05D5-A25F-D2562CFB3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7" y="2495550"/>
            <a:ext cx="5981700" cy="3028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F538F3-D1E7-AB36-2045-8115BD2D5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1905000"/>
            <a:ext cx="567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2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F9ED-F04A-146C-6AA5-CAB9F77A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FACT: However, there will be questions where the dictionary won’t help. These are true “vocab in context.”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106CCF-5C28-BDD9-F0FD-D4A9FBB0E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214" y="1937734"/>
            <a:ext cx="7067550" cy="11811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E5472-2987-437A-BC3B-AAD0D9362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25" y="3295650"/>
            <a:ext cx="5219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5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Fact:  </a:t>
            </a:r>
            <a:r>
              <a:rPr lang="en-US" dirty="0">
                <a:solidFill>
                  <a:srgbClr val="92D050"/>
                </a:solidFill>
              </a:rPr>
              <a:t>STAAR will give you vocabulary questions that don't look like vocabulary questions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CFADB9-A03D-45E9-539E-3EB5110CA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2160114"/>
            <a:ext cx="10353675" cy="3202935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048E9D-154C-614B-FCDA-FD6164D355F6}"/>
              </a:ext>
            </a:extLst>
          </p:cNvPr>
          <p:cNvSpPr txBox="1">
            <a:spLocks/>
          </p:cNvSpPr>
          <p:nvPr/>
        </p:nvSpPr>
        <p:spPr>
          <a:xfrm>
            <a:off x="913795" y="558165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Myth:  </a:t>
            </a:r>
            <a:r>
              <a:rPr lang="en-US" dirty="0">
                <a:solidFill>
                  <a:srgbClr val="FF0000"/>
                </a:solidFill>
              </a:rPr>
              <a:t>STAAR is smart; therefore, the right answer has the biggest words. (Here it is B).</a:t>
            </a:r>
          </a:p>
        </p:txBody>
      </p:sp>
    </p:spTree>
    <p:extLst>
      <p:ext uri="{BB962C8B-B14F-4D97-AF65-F5344CB8AC3E}">
        <p14:creationId xmlns:p14="http://schemas.microsoft.com/office/powerpoint/2010/main" val="17131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D4F2-3C6F-DB9F-5D40-C9C55C48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MYTH: You cannot earn partial credit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62D29-2BE7-A45B-422F-0D6EE0C1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3" y="1580050"/>
            <a:ext cx="4707753" cy="26204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276F3-36EB-3DF1-C96F-952CEEF07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046" y="1962150"/>
            <a:ext cx="8332954" cy="4724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94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D4F2-3C6F-DB9F-5D40-C9C55C48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FACT: These are each worth 2 points on the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62D29-2BE7-A45B-422F-0D6EE0C1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3" y="1580050"/>
            <a:ext cx="4707753" cy="26204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276F3-36EB-3DF1-C96F-952CEEF07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046" y="1962150"/>
            <a:ext cx="8332954" cy="4724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73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A5AA-8586-CD15-E5AF-8F4B6D4F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MYTH: Most of the questions are pretty basic. You can skim and get it right.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586D1-3EC7-3AAA-2377-9F3BA621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30" y="2266950"/>
            <a:ext cx="1170554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D44C-AFF6-847B-1429-457040B2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0971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FACT: If you skim, you’ll fall into 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intentionally designed traps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F870D8-7240-F39F-37D3-F3057D32B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0441" y="1633537"/>
            <a:ext cx="7058025" cy="35909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5FC63A0-C2FE-F36D-B546-4EB0E57AC414}"/>
              </a:ext>
            </a:extLst>
          </p:cNvPr>
          <p:cNvSpPr txBox="1">
            <a:spLocks/>
          </p:cNvSpPr>
          <p:nvPr/>
        </p:nvSpPr>
        <p:spPr>
          <a:xfrm>
            <a:off x="1300510" y="1725929"/>
            <a:ext cx="2064482" cy="340614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When I skim, I see YEARS, which could cause me to select “A”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07ACC-92EF-6A9C-EFF2-9930F2A17A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" t="14907" r="10127" b="64286"/>
          <a:stretch/>
        </p:blipFill>
        <p:spPr>
          <a:xfrm>
            <a:off x="761481" y="5743575"/>
            <a:ext cx="10506076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41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D44C-AFF6-847B-1429-457040B2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FACT: If you skim, you’ll fall into intentional traps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F870D8-7240-F39F-37D3-F3057D32B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532" y="1633536"/>
            <a:ext cx="7058025" cy="35909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5FC63A0-C2FE-F36D-B546-4EB0E57AC414}"/>
              </a:ext>
            </a:extLst>
          </p:cNvPr>
          <p:cNvSpPr txBox="1">
            <a:spLocks/>
          </p:cNvSpPr>
          <p:nvPr/>
        </p:nvSpPr>
        <p:spPr>
          <a:xfrm>
            <a:off x="1209070" y="1818321"/>
            <a:ext cx="2523968" cy="340614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But close reading reveals this is mostly about the SKILLS of the Puebloans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CA8C2-B9FF-3CFB-F1B3-E3EF5316C6FD}"/>
              </a:ext>
            </a:extLst>
          </p:cNvPr>
          <p:cNvSpPr/>
          <p:nvPr/>
        </p:nvSpPr>
        <p:spPr>
          <a:xfrm>
            <a:off x="6096000" y="2581275"/>
            <a:ext cx="4524375" cy="2095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E225F7-032B-132F-C725-9C9B99BDD649}"/>
              </a:ext>
            </a:extLst>
          </p:cNvPr>
          <p:cNvSpPr/>
          <p:nvPr/>
        </p:nvSpPr>
        <p:spPr>
          <a:xfrm>
            <a:off x="6803136" y="3876009"/>
            <a:ext cx="3987927" cy="19116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09AF3-888A-FC03-C29C-3E39FC97E454}"/>
              </a:ext>
            </a:extLst>
          </p:cNvPr>
          <p:cNvSpPr/>
          <p:nvPr/>
        </p:nvSpPr>
        <p:spPr>
          <a:xfrm>
            <a:off x="6178296" y="4115710"/>
            <a:ext cx="4200144" cy="19116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B292E4-535A-CEFE-A05E-6FAE6234F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890" b="-1"/>
          <a:stretch/>
        </p:blipFill>
        <p:spPr>
          <a:xfrm>
            <a:off x="325526" y="5631762"/>
            <a:ext cx="11705540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0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5DFC-4C2C-F2A3-C744-E5D058EA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441704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FACT: 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Many of the questions ask you 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to go beyond WHAT and explain WHY and HOW. 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STAAR calls this understanding 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the “author’s craft” or skill.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FA147-8D1E-C65F-8A13-FE966FF4B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3807672"/>
            <a:ext cx="10639425" cy="6381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04EA497-8522-7D22-11C8-4E428620894A}"/>
              </a:ext>
            </a:extLst>
          </p:cNvPr>
          <p:cNvSpPr txBox="1">
            <a:spLocks/>
          </p:cNvSpPr>
          <p:nvPr/>
        </p:nvSpPr>
        <p:spPr>
          <a:xfrm>
            <a:off x="919119" y="4785360"/>
            <a:ext cx="10353762" cy="160629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This single question asks the tester to understand setting, culture influences in that setting, character attitude (before and after being influenced), AND how they are related. </a:t>
            </a:r>
          </a:p>
        </p:txBody>
      </p:sp>
    </p:spTree>
    <p:extLst>
      <p:ext uri="{BB962C8B-B14F-4D97-AF65-F5344CB8AC3E}">
        <p14:creationId xmlns:p14="http://schemas.microsoft.com/office/powerpoint/2010/main" val="210345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09600"/>
            <a:ext cx="11292839" cy="9704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FACT: </a:t>
            </a:r>
            <a:r>
              <a:rPr lang="en-US" dirty="0">
                <a:solidFill>
                  <a:srgbClr val="92D050"/>
                </a:solidFill>
              </a:rPr>
              <a:t> Reading and Writing Basically Count the Same</a:t>
            </a:r>
          </a:p>
        </p:txBody>
      </p:sp>
      <p:pic>
        <p:nvPicPr>
          <p:cNvPr id="4" name="Picture 10" descr="Graphical user interface, application">
            <a:extLst>
              <a:ext uri="{FF2B5EF4-FFF2-40B4-BE49-F238E27FC236}">
                <a16:creationId xmlns:a16="http://schemas.microsoft.com/office/drawing/2014/main" id="{E09ED6A7-8741-45A2-5712-7141E2B0B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04"/>
          <a:stretch/>
        </p:blipFill>
        <p:spPr>
          <a:xfrm>
            <a:off x="653398" y="1881560"/>
            <a:ext cx="10874555" cy="27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5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8ECB-906B-3E46-2762-8EAA8277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4364736"/>
          </a:xfrm>
        </p:spPr>
        <p:txBody>
          <a:bodyPr>
            <a:normAutofit/>
          </a:bodyPr>
          <a:lstStyle/>
          <a:p>
            <a:r>
              <a:rPr lang="en-US" dirty="0"/>
              <a:t>In short,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READ THE PASSAGES.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25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Fact:</a:t>
            </a:r>
            <a:r>
              <a:rPr lang="en-US" dirty="0">
                <a:solidFill>
                  <a:srgbClr val="92D050"/>
                </a:solidFill>
              </a:rPr>
              <a:t>  STAAR likes to see if you can tell what an author believes</a:t>
            </a:r>
          </a:p>
        </p:txBody>
      </p:sp>
      <p:pic>
        <p:nvPicPr>
          <p:cNvPr id="4" name="Content Placeholder 3" descr="Capture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05025"/>
            <a:ext cx="10683027" cy="3157245"/>
          </a:xfrm>
        </p:spPr>
      </p:pic>
    </p:spTree>
    <p:extLst>
      <p:ext uri="{BB962C8B-B14F-4D97-AF65-F5344CB8AC3E}">
        <p14:creationId xmlns:p14="http://schemas.microsoft.com/office/powerpoint/2010/main" val="316036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these most describes a “belief”?</a:t>
            </a:r>
          </a:p>
        </p:txBody>
      </p:sp>
      <p:pic>
        <p:nvPicPr>
          <p:cNvPr id="4" name="Content Placeholder 3" descr="Capture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5736" y="2028825"/>
            <a:ext cx="9150062" cy="3012737"/>
          </a:xfrm>
        </p:spPr>
      </p:pic>
    </p:spTree>
    <p:extLst>
      <p:ext uri="{BB962C8B-B14F-4D97-AF65-F5344CB8AC3E}">
        <p14:creationId xmlns:p14="http://schemas.microsoft.com/office/powerpoint/2010/main" val="42468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232B4C-B0AF-4709-9259-0A207B74CABB}"/>
              </a:ext>
            </a:extLst>
          </p:cNvPr>
          <p:cNvSpPr txBox="1"/>
          <p:nvPr/>
        </p:nvSpPr>
        <p:spPr>
          <a:xfrm>
            <a:off x="1069258" y="1178789"/>
            <a:ext cx="9908457" cy="415498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dirty="0">
                <a:latin typeface="+mj-lt"/>
                <a:cs typeface="Kartika"/>
              </a:rPr>
              <a:t>Now, </a:t>
            </a:r>
          </a:p>
          <a:p>
            <a:pPr algn="ctr"/>
            <a:r>
              <a:rPr lang="en-US" sz="8800" dirty="0">
                <a:latin typeface="+mj-lt"/>
                <a:cs typeface="Kartika"/>
              </a:rPr>
              <a:t>Let’s look at </a:t>
            </a:r>
          </a:p>
          <a:p>
            <a:pPr algn="ctr"/>
            <a:r>
              <a:rPr lang="en-US" sz="8800" dirty="0">
                <a:latin typeface="+mj-lt"/>
                <a:cs typeface="Kartika"/>
              </a:rPr>
              <a:t>WRITING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3146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5876-3DCF-A85D-F91A-1471EDE6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856488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Myth: You don’t need to read the passages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B51CA-8FDA-2EBF-9189-0D4D31E86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128837"/>
            <a:ext cx="107632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88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5876-3DCF-A85D-F91A-1471EDE6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856488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Fact: I cannot revise the THESIS unless I understand the whole paper.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B51CA-8FDA-2EBF-9189-0D4D31E86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128837"/>
            <a:ext cx="107632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91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E3D1-7CC5-7534-448A-9F50E280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609600"/>
            <a:ext cx="12127991" cy="970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Myth: Sometimes, there is more than one right answer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E593E-CAB9-375B-12D3-B643887A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033587"/>
            <a:ext cx="107442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50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E3D1-7CC5-7534-448A-9F50E280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609600"/>
            <a:ext cx="12127991" cy="970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Fact: Reading the complete question will give you clues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E593E-CAB9-375B-12D3-B643887A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033587"/>
            <a:ext cx="10744200" cy="38957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C7028D-92C9-D65A-7F7C-EA0B392ED937}"/>
              </a:ext>
            </a:extLst>
          </p:cNvPr>
          <p:cNvSpPr/>
          <p:nvPr/>
        </p:nvSpPr>
        <p:spPr>
          <a:xfrm>
            <a:off x="2020824" y="2322576"/>
            <a:ext cx="2432304" cy="292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05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E3D1-7CC5-7534-448A-9F50E280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609600"/>
            <a:ext cx="12127991" cy="970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Fact: Reading the complete question will give you clues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E593E-CAB9-375B-12D3-B643887A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850" y="2751625"/>
            <a:ext cx="7404305" cy="268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BC61F6-17C3-AC1D-77DE-54CFA3A36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34" y="1731350"/>
            <a:ext cx="10662666" cy="45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65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E3D1-7CC5-7534-448A-9F50E280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609600"/>
            <a:ext cx="12127991" cy="970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Fact: Reading the complete question will give you clues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E593E-CAB9-375B-12D3-B643887A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62" y="1780075"/>
            <a:ext cx="11141275" cy="40397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F722E6B-08DE-2C77-B25C-44F5BE8D30F7}"/>
              </a:ext>
            </a:extLst>
          </p:cNvPr>
          <p:cNvSpPr/>
          <p:nvPr/>
        </p:nvSpPr>
        <p:spPr>
          <a:xfrm>
            <a:off x="9402663" y="2589700"/>
            <a:ext cx="2190750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D43BD2-6472-BF8D-A4FA-7E38F998B44C}"/>
              </a:ext>
            </a:extLst>
          </p:cNvPr>
          <p:cNvSpPr/>
          <p:nvPr/>
        </p:nvSpPr>
        <p:spPr>
          <a:xfrm>
            <a:off x="598587" y="2875450"/>
            <a:ext cx="2071461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76B0E0-0029-4405-FBB7-725D7E4B5E59}"/>
              </a:ext>
            </a:extLst>
          </p:cNvPr>
          <p:cNvSpPr/>
          <p:nvPr/>
        </p:nvSpPr>
        <p:spPr>
          <a:xfrm>
            <a:off x="8257032" y="3429000"/>
            <a:ext cx="1618488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57486CC3-1DE7-0E4C-43A6-65535689E1CE}"/>
              </a:ext>
            </a:extLst>
          </p:cNvPr>
          <p:cNvSpPr/>
          <p:nvPr/>
        </p:nvSpPr>
        <p:spPr>
          <a:xfrm>
            <a:off x="278474" y="4144518"/>
            <a:ext cx="1029118" cy="768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4EBA60D7-9F25-CB4A-72AC-C005E51A0730}"/>
              </a:ext>
            </a:extLst>
          </p:cNvPr>
          <p:cNvSpPr/>
          <p:nvPr/>
        </p:nvSpPr>
        <p:spPr>
          <a:xfrm>
            <a:off x="278474" y="4982146"/>
            <a:ext cx="1029118" cy="768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356616"/>
            <a:ext cx="10353762" cy="29464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The number of questions for each category, taking out the ECR, and adjusting for questions that are 2 points in Reading, we can see that Writing MC questions weigh only slightly more than Reading MC. (1.04 to 1)</a:t>
            </a:r>
            <a:br>
              <a:rPr lang="en-US" dirty="0">
                <a:solidFill>
                  <a:srgbClr val="FF0000"/>
                </a:solidFill>
                <a:latin typeface="Calibri Light"/>
              </a:rPr>
            </a:br>
            <a:endParaRPr lang="en-US" dirty="0">
              <a:solidFill>
                <a:srgbClr val="FF0000"/>
              </a:solidFill>
              <a:latin typeface="Calibri Light"/>
            </a:endParaRPr>
          </a:p>
        </p:txBody>
      </p:sp>
      <p:pic>
        <p:nvPicPr>
          <p:cNvPr id="4" name="Picture 10" descr="Graphical user interface, application">
            <a:extLst>
              <a:ext uri="{FF2B5EF4-FFF2-40B4-BE49-F238E27FC236}">
                <a16:creationId xmlns:a16="http://schemas.microsoft.com/office/drawing/2014/main" id="{E09ED6A7-8741-45A2-5712-7141E2B0B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04"/>
          <a:stretch/>
        </p:blipFill>
        <p:spPr>
          <a:xfrm>
            <a:off x="744838" y="3554912"/>
            <a:ext cx="10874555" cy="27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E3D1-7CC5-7534-448A-9F50E280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609600"/>
            <a:ext cx="12127991" cy="970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Fact: Reading the complete question will give you clues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E593E-CAB9-375B-12D3-B643887A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850" y="2751625"/>
            <a:ext cx="7404305" cy="268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BC61F6-17C3-AC1D-77DE-54CFA3A36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34" y="1731350"/>
            <a:ext cx="10662666" cy="45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7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E3D1-7CC5-7534-448A-9F50E280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609600"/>
            <a:ext cx="12127991" cy="970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Fact: Reading the complete question will give you clues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E593E-CAB9-375B-12D3-B643887A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62" y="1780075"/>
            <a:ext cx="11141275" cy="40397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F722E6B-08DE-2C77-B25C-44F5BE8D30F7}"/>
              </a:ext>
            </a:extLst>
          </p:cNvPr>
          <p:cNvSpPr/>
          <p:nvPr/>
        </p:nvSpPr>
        <p:spPr>
          <a:xfrm>
            <a:off x="9402663" y="2589700"/>
            <a:ext cx="2190750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D43BD2-6472-BF8D-A4FA-7E38F998B44C}"/>
              </a:ext>
            </a:extLst>
          </p:cNvPr>
          <p:cNvSpPr/>
          <p:nvPr/>
        </p:nvSpPr>
        <p:spPr>
          <a:xfrm>
            <a:off x="598587" y="2875450"/>
            <a:ext cx="2071461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76B0E0-0029-4405-FBB7-725D7E4B5E59}"/>
              </a:ext>
            </a:extLst>
          </p:cNvPr>
          <p:cNvSpPr/>
          <p:nvPr/>
        </p:nvSpPr>
        <p:spPr>
          <a:xfrm>
            <a:off x="8257032" y="3429000"/>
            <a:ext cx="1618488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57486CC3-1DE7-0E4C-43A6-65535689E1CE}"/>
              </a:ext>
            </a:extLst>
          </p:cNvPr>
          <p:cNvSpPr/>
          <p:nvPr/>
        </p:nvSpPr>
        <p:spPr>
          <a:xfrm>
            <a:off x="278474" y="4144518"/>
            <a:ext cx="1029118" cy="768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4EBA60D7-9F25-CB4A-72AC-C005E51A0730}"/>
              </a:ext>
            </a:extLst>
          </p:cNvPr>
          <p:cNvSpPr/>
          <p:nvPr/>
        </p:nvSpPr>
        <p:spPr>
          <a:xfrm>
            <a:off x="278474" y="4982146"/>
            <a:ext cx="1029118" cy="768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D43D4B9-A2EF-4893-D51A-CD1FF5DBFA7A}"/>
              </a:ext>
            </a:extLst>
          </p:cNvPr>
          <p:cNvSpPr/>
          <p:nvPr/>
        </p:nvSpPr>
        <p:spPr>
          <a:xfrm>
            <a:off x="-343318" y="2505456"/>
            <a:ext cx="1243584" cy="923544"/>
          </a:xfrm>
          <a:prstGeom prst="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Fact: </a:t>
            </a:r>
            <a:r>
              <a:rPr lang="en-US" dirty="0">
                <a:solidFill>
                  <a:srgbClr val="92D050"/>
                </a:solidFill>
              </a:rPr>
              <a:t> STAAR likes introductory clauses</a:t>
            </a:r>
          </a:p>
        </p:txBody>
      </p:sp>
      <p:pic>
        <p:nvPicPr>
          <p:cNvPr id="4" name="Content Placeholder 3" descr="Capture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699" y="1952625"/>
            <a:ext cx="10882027" cy="3659619"/>
          </a:xfrm>
        </p:spPr>
      </p:pic>
    </p:spTree>
    <p:extLst>
      <p:ext uri="{BB962C8B-B14F-4D97-AF65-F5344CB8AC3E}">
        <p14:creationId xmlns:p14="http://schemas.microsoft.com/office/powerpoint/2010/main" val="779991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6362" y="2314575"/>
            <a:ext cx="9139188" cy="3056324"/>
          </a:xfrm>
        </p:spPr>
      </p:pic>
    </p:spTree>
    <p:extLst>
      <p:ext uri="{BB962C8B-B14F-4D97-AF65-F5344CB8AC3E}">
        <p14:creationId xmlns:p14="http://schemas.microsoft.com/office/powerpoint/2010/main" val="3956291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45" y="148919"/>
            <a:ext cx="10353762" cy="970450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Fact: </a:t>
            </a:r>
            <a:r>
              <a:rPr lang="en-US" dirty="0">
                <a:solidFill>
                  <a:srgbClr val="92D050"/>
                </a:solidFill>
              </a:rPr>
              <a:t> You </a:t>
            </a:r>
            <a:r>
              <a:rPr lang="en-US" i="1" dirty="0">
                <a:solidFill>
                  <a:srgbClr val="92D050"/>
                </a:solidFill>
              </a:rPr>
              <a:t>must </a:t>
            </a:r>
            <a:r>
              <a:rPr lang="en-US" dirty="0">
                <a:solidFill>
                  <a:srgbClr val="92D050"/>
                </a:solidFill>
              </a:rPr>
              <a:t>check spelling in the dictionary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1E9CF6-E8BE-5926-5F33-9CBDC78ED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8" y="1433344"/>
            <a:ext cx="3574102" cy="199565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34DF87-39C3-BB6B-4297-F895E954A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275" y="1747319"/>
            <a:ext cx="3956852" cy="2342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87366D-8062-BA57-76BA-7143BCC8C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88" y="4134208"/>
            <a:ext cx="4029076" cy="2390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398423-859E-2F31-4AD1-DEABD8057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019" y="4220206"/>
            <a:ext cx="3475840" cy="2391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89FD1-2A1F-87E0-EAE3-8B260B9B9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2263" y="1580050"/>
            <a:ext cx="3616273" cy="237007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8ECB357-DCB8-7FE8-A9BF-D709B15694BE}"/>
              </a:ext>
            </a:extLst>
          </p:cNvPr>
          <p:cNvSpPr txBox="1">
            <a:spLocks/>
          </p:cNvSpPr>
          <p:nvPr/>
        </p:nvSpPr>
        <p:spPr>
          <a:xfrm>
            <a:off x="8990815" y="4307499"/>
            <a:ext cx="3140812" cy="22171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92D050"/>
                </a:solidFill>
              </a:rPr>
              <a:t>These are all from ONE test!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5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356616"/>
            <a:ext cx="11713464" cy="29464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In other words, there are fewer Writing MC questions, but with the essay, they weigh the same as the Reading section. </a:t>
            </a:r>
            <a:br>
              <a:rPr lang="en-US" b="1" dirty="0">
                <a:solidFill>
                  <a:srgbClr val="92D050"/>
                </a:solidFill>
              </a:rPr>
            </a:b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SPEND AN EQUAL AMOUNT OF TIME ON EACH</a:t>
            </a:r>
          </a:p>
        </p:txBody>
      </p:sp>
      <p:pic>
        <p:nvPicPr>
          <p:cNvPr id="4" name="Picture 10" descr="Graphical user interface, application">
            <a:extLst>
              <a:ext uri="{FF2B5EF4-FFF2-40B4-BE49-F238E27FC236}">
                <a16:creationId xmlns:a16="http://schemas.microsoft.com/office/drawing/2014/main" id="{E09ED6A7-8741-45A2-5712-7141E2B0B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04"/>
          <a:stretch/>
        </p:blipFill>
        <p:spPr>
          <a:xfrm>
            <a:off x="744838" y="3554912"/>
            <a:ext cx="10874555" cy="27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1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232B4C-B0AF-4709-9259-0A207B74CABB}"/>
              </a:ext>
            </a:extLst>
          </p:cNvPr>
          <p:cNvSpPr txBox="1"/>
          <p:nvPr/>
        </p:nvSpPr>
        <p:spPr>
          <a:xfrm>
            <a:off x="1069258" y="1178789"/>
            <a:ext cx="9908457" cy="415498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dirty="0">
                <a:latin typeface="+mj-lt"/>
                <a:cs typeface="Kartika"/>
              </a:rPr>
              <a:t>Now, </a:t>
            </a:r>
          </a:p>
          <a:p>
            <a:pPr algn="ctr"/>
            <a:r>
              <a:rPr lang="en-US" sz="8800" dirty="0">
                <a:latin typeface="+mj-lt"/>
                <a:cs typeface="Kartika"/>
              </a:rPr>
              <a:t>Let’s look at </a:t>
            </a:r>
          </a:p>
          <a:p>
            <a:pPr algn="ctr"/>
            <a:r>
              <a:rPr lang="en-US" sz="8800" dirty="0">
                <a:latin typeface="+mj-lt"/>
                <a:cs typeface="Kartika"/>
              </a:rPr>
              <a:t>READING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353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Fact:</a:t>
            </a:r>
            <a:r>
              <a:rPr lang="en-US" dirty="0">
                <a:solidFill>
                  <a:srgbClr val="92D050"/>
                </a:solidFill>
              </a:rPr>
              <a:t>  STAAR will test your stamina by giving you long questions and answer choices</a:t>
            </a:r>
          </a:p>
        </p:txBody>
      </p:sp>
      <p:pic>
        <p:nvPicPr>
          <p:cNvPr id="4" name="Content Placeholder 3" descr="Capture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6332" y="2052003"/>
            <a:ext cx="6588687" cy="4059237"/>
          </a:xfrm>
        </p:spPr>
      </p:pic>
    </p:spTree>
    <p:extLst>
      <p:ext uri="{BB962C8B-B14F-4D97-AF65-F5344CB8AC3E}">
        <p14:creationId xmlns:p14="http://schemas.microsoft.com/office/powerpoint/2010/main" val="154425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24902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MYTH: </a:t>
            </a:r>
            <a:r>
              <a:rPr lang="en-US" dirty="0">
                <a:solidFill>
                  <a:srgbClr val="FF0000"/>
                </a:solidFill>
              </a:rPr>
              <a:t> You can pass without reading the passages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Let’s say I had a question about who was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HARDEST WORKER….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Captur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43" y="3990213"/>
            <a:ext cx="10331114" cy="16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0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2654808"/>
          </a:xfrm>
        </p:spPr>
        <p:txBody>
          <a:bodyPr>
            <a:normAutofit fontScale="90000"/>
          </a:bodyPr>
          <a:lstStyle/>
          <a:p>
            <a:r>
              <a:rPr lang="en-US" dirty="0"/>
              <a:t>If I keep reading, I see that Timmy isn’t working because he’s sick.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Heather may be off task because she’s helping.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apture1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5604" y="3429000"/>
            <a:ext cx="10570144" cy="2110589"/>
          </a:xfrm>
        </p:spPr>
      </p:pic>
    </p:spTree>
    <p:extLst>
      <p:ext uri="{BB962C8B-B14F-4D97-AF65-F5344CB8AC3E}">
        <p14:creationId xmlns:p14="http://schemas.microsoft.com/office/powerpoint/2010/main" val="290208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2654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FACT: I still don’t understand who works harder because I need to read the whole passage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apture1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5604" y="3429000"/>
            <a:ext cx="10570144" cy="2110589"/>
          </a:xfrm>
        </p:spPr>
      </p:pic>
    </p:spTree>
    <p:extLst>
      <p:ext uri="{BB962C8B-B14F-4D97-AF65-F5344CB8AC3E}">
        <p14:creationId xmlns:p14="http://schemas.microsoft.com/office/powerpoint/2010/main" val="2703619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96</TotalTime>
  <Words>599</Words>
  <Application>Microsoft Office PowerPoint</Application>
  <PresentationFormat>Widescreen</PresentationFormat>
  <Paragraphs>64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Calisto MT</vt:lpstr>
      <vt:lpstr>Wingdings 2</vt:lpstr>
      <vt:lpstr>Slate</vt:lpstr>
      <vt:lpstr>PowerPoint Presentation</vt:lpstr>
      <vt:lpstr>FACT:  Reading and Writing Basically Count the Same</vt:lpstr>
      <vt:lpstr>The number of questions for each category, taking out the ECR, and adjusting for questions that are 2 points in Reading, we can see that Writing MC questions weigh only slightly more than Reading MC. (1.04 to 1) </vt:lpstr>
      <vt:lpstr>In other words, there are fewer Writing MC questions, but with the essay, they weigh the same as the Reading section.   SPEND AN EQUAL AMOUNT OF TIME ON EACH</vt:lpstr>
      <vt:lpstr>PowerPoint Presentation</vt:lpstr>
      <vt:lpstr>Fact:  STAAR will test your stamina by giving you long questions and answer choices</vt:lpstr>
      <vt:lpstr>MYTH:  You can pass without reading the passages  Let’s say I had a question about who was the  HARDEST WORKER…. </vt:lpstr>
      <vt:lpstr>If I keep reading, I see that Timmy isn’t working because he’s sick.   Heather may be off task because she’s helping.  </vt:lpstr>
      <vt:lpstr>FACT: I still don’t understand who works harder because I need to read the whole passage </vt:lpstr>
      <vt:lpstr>Myth:  This is NOT a dictionary question</vt:lpstr>
      <vt:lpstr>FACT: Looking up the word will make it clear. I.e. STAAR won’t ask you to define words in context that are used incorrectly. </vt:lpstr>
      <vt:lpstr>FACT: However, there will be questions where the dictionary won’t help. These are true “vocab in context.” </vt:lpstr>
      <vt:lpstr>Fact:  STAAR will give you vocabulary questions that don't look like vocabulary questions</vt:lpstr>
      <vt:lpstr>MYTH: You cannot earn partial credit</vt:lpstr>
      <vt:lpstr>FACT: These are each worth 2 points on the test</vt:lpstr>
      <vt:lpstr>MYTH: Most of the questions are pretty basic. You can skim and get it right. </vt:lpstr>
      <vt:lpstr>FACT: If you skim, you’ll fall into  intentionally designed traps</vt:lpstr>
      <vt:lpstr>FACT: If you skim, you’ll fall into intentional traps</vt:lpstr>
      <vt:lpstr>FACT:  Many of the questions ask you  to go beyond WHAT and explain WHY and HOW.  STAAR calls this understanding  the “author’s craft” or skill. </vt:lpstr>
      <vt:lpstr>In short,  READ THE PASSAGES.  </vt:lpstr>
      <vt:lpstr>Fact:  STAAR likes to see if you can tell what an author believes</vt:lpstr>
      <vt:lpstr>Which of these most describes a “belief”?</vt:lpstr>
      <vt:lpstr>PowerPoint Presentation</vt:lpstr>
      <vt:lpstr>Myth: You don’t need to read the passages</vt:lpstr>
      <vt:lpstr>Fact: I cannot revise the THESIS unless I understand the whole paper. </vt:lpstr>
      <vt:lpstr>Myth: Sometimes, there is more than one right answer</vt:lpstr>
      <vt:lpstr>Fact: Reading the complete question will give you clues</vt:lpstr>
      <vt:lpstr>Fact: Reading the complete question will give you clues</vt:lpstr>
      <vt:lpstr>Fact: Reading the complete question will give you clues</vt:lpstr>
      <vt:lpstr>Fact: Reading the complete question will give you clues</vt:lpstr>
      <vt:lpstr>Fact: Reading the complete question will give you clues</vt:lpstr>
      <vt:lpstr>Fact:  STAAR likes introductory clauses</vt:lpstr>
      <vt:lpstr>PowerPoint Presentation</vt:lpstr>
      <vt:lpstr>Fact:  You must check spelling in the dictionary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TUCKER, KIMBERLY</dc:creator>
  <cp:lastModifiedBy>TUCKER, KIMBERLY</cp:lastModifiedBy>
  <cp:revision>14</cp:revision>
  <dcterms:modified xsi:type="dcterms:W3CDTF">2023-04-11T20:39:38Z</dcterms:modified>
</cp:coreProperties>
</file>